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handoutMasterIdLst>
    <p:handoutMasterId r:id="rId71"/>
  </p:handoutMasterIdLst>
  <p:sldIdLst>
    <p:sldId id="794" r:id="rId2"/>
    <p:sldId id="809" r:id="rId3"/>
    <p:sldId id="807" r:id="rId4"/>
    <p:sldId id="826" r:id="rId5"/>
    <p:sldId id="827" r:id="rId6"/>
    <p:sldId id="828" r:id="rId7"/>
    <p:sldId id="829" r:id="rId8"/>
    <p:sldId id="862" r:id="rId9"/>
    <p:sldId id="896" r:id="rId10"/>
    <p:sldId id="897" r:id="rId11"/>
    <p:sldId id="898" r:id="rId12"/>
    <p:sldId id="899" r:id="rId13"/>
    <p:sldId id="865" r:id="rId14"/>
    <p:sldId id="866" r:id="rId15"/>
    <p:sldId id="867" r:id="rId16"/>
    <p:sldId id="868" r:id="rId17"/>
    <p:sldId id="869" r:id="rId18"/>
    <p:sldId id="870" r:id="rId19"/>
    <p:sldId id="894" r:id="rId20"/>
    <p:sldId id="892" r:id="rId21"/>
    <p:sldId id="871" r:id="rId22"/>
    <p:sldId id="872" r:id="rId23"/>
    <p:sldId id="874" r:id="rId24"/>
    <p:sldId id="875" r:id="rId25"/>
    <p:sldId id="876" r:id="rId26"/>
    <p:sldId id="901" r:id="rId27"/>
    <p:sldId id="902" r:id="rId28"/>
    <p:sldId id="903" r:id="rId29"/>
    <p:sldId id="904" r:id="rId30"/>
    <p:sldId id="900" r:id="rId31"/>
    <p:sldId id="815" r:id="rId32"/>
    <p:sldId id="819" r:id="rId33"/>
    <p:sldId id="856" r:id="rId34"/>
    <p:sldId id="832" r:id="rId35"/>
    <p:sldId id="816" r:id="rId36"/>
    <p:sldId id="818" r:id="rId37"/>
    <p:sldId id="847" r:id="rId38"/>
    <p:sldId id="817" r:id="rId39"/>
    <p:sldId id="851" r:id="rId40"/>
    <p:sldId id="854" r:id="rId41"/>
    <p:sldId id="852" r:id="rId42"/>
    <p:sldId id="853" r:id="rId43"/>
    <p:sldId id="855" r:id="rId44"/>
    <p:sldId id="814" r:id="rId45"/>
    <p:sldId id="833" r:id="rId46"/>
    <p:sldId id="848" r:id="rId47"/>
    <p:sldId id="834" r:id="rId48"/>
    <p:sldId id="800" r:id="rId49"/>
    <p:sldId id="835" r:id="rId50"/>
    <p:sldId id="836" r:id="rId51"/>
    <p:sldId id="837" r:id="rId52"/>
    <p:sldId id="850" r:id="rId53"/>
    <p:sldId id="822" r:id="rId54"/>
    <p:sldId id="877" r:id="rId55"/>
    <p:sldId id="878" r:id="rId56"/>
    <p:sldId id="879" r:id="rId57"/>
    <p:sldId id="880" r:id="rId58"/>
    <p:sldId id="881" r:id="rId59"/>
    <p:sldId id="882" r:id="rId60"/>
    <p:sldId id="883" r:id="rId61"/>
    <p:sldId id="884" r:id="rId62"/>
    <p:sldId id="885" r:id="rId63"/>
    <p:sldId id="886" r:id="rId64"/>
    <p:sldId id="887" r:id="rId65"/>
    <p:sldId id="888" r:id="rId66"/>
    <p:sldId id="889" r:id="rId67"/>
    <p:sldId id="890" r:id="rId68"/>
    <p:sldId id="891"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hiddenSlides="1" frameSlides="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830" autoAdjust="0"/>
    <p:restoredTop sz="90179" autoAdjust="0"/>
  </p:normalViewPr>
  <p:slideViewPr>
    <p:cSldViewPr snapToGrid="0" snapToObjects="1">
      <p:cViewPr>
        <p:scale>
          <a:sx n="72" d="100"/>
          <a:sy n="72" d="100"/>
        </p:scale>
        <p:origin x="1000" y="688"/>
      </p:cViewPr>
      <p:guideLst>
        <p:guide orient="horz" pos="2160"/>
        <p:guide pos="3840"/>
      </p:guideLst>
    </p:cSldViewPr>
  </p:slideViewPr>
  <p:notesTextViewPr>
    <p:cViewPr>
      <p:scale>
        <a:sx n="100" d="100"/>
        <a:sy n="100" d="100"/>
      </p:scale>
      <p:origin x="0" y="0"/>
    </p:cViewPr>
  </p:notesTextViewPr>
  <p:sorterViewPr>
    <p:cViewPr>
      <p:scale>
        <a:sx n="128" d="100"/>
        <a:sy n="128" d="100"/>
      </p:scale>
      <p:origin x="0" y="40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handoutMaster" Target="handoutMasters/handoutMaster1.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15AC15-D366-1045-8B95-906BED04EB57}" type="datetimeFigureOut">
              <a:rPr lang="en-US" smtClean="0"/>
              <a:pPr/>
              <a:t>3/21/17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F382D8-B22D-6245-9253-78B81CE40BFC}" type="slidenum">
              <a:rPr lang="en-US" smtClean="0"/>
              <a:pPr/>
              <a:t>‹#›</a:t>
            </a:fld>
            <a:endParaRPr lang="en-US"/>
          </a:p>
        </p:txBody>
      </p:sp>
    </p:spTree>
    <p:extLst>
      <p:ext uri="{BB962C8B-B14F-4D97-AF65-F5344CB8AC3E}">
        <p14:creationId xmlns:p14="http://schemas.microsoft.com/office/powerpoint/2010/main" val="9685834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38F9C5-D0B9-6043-966C-CD72DB596C87}" type="datetimeFigureOut">
              <a:rPr lang="en-US" smtClean="0"/>
              <a:pPr/>
              <a:t>3/21/17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354FB1-8543-584B-BB0F-CA47458AEBC3}" type="slidenum">
              <a:rPr lang="en-US" smtClean="0"/>
              <a:pPr/>
              <a:t>‹#›</a:t>
            </a:fld>
            <a:endParaRPr lang="en-US"/>
          </a:p>
        </p:txBody>
      </p:sp>
    </p:spTree>
    <p:extLst>
      <p:ext uri="{BB962C8B-B14F-4D97-AF65-F5344CB8AC3E}">
        <p14:creationId xmlns:p14="http://schemas.microsoft.com/office/powerpoint/2010/main" val="17999539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1</a:t>
            </a:fld>
            <a:endParaRPr lang="en-US"/>
          </a:p>
        </p:txBody>
      </p:sp>
    </p:spTree>
    <p:extLst>
      <p:ext uri="{BB962C8B-B14F-4D97-AF65-F5344CB8AC3E}">
        <p14:creationId xmlns:p14="http://schemas.microsoft.com/office/powerpoint/2010/main" val="3201503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58</a:t>
            </a:fld>
            <a:endParaRPr lang="en-US"/>
          </a:p>
        </p:txBody>
      </p:sp>
    </p:spTree>
    <p:extLst>
      <p:ext uri="{BB962C8B-B14F-4D97-AF65-F5344CB8AC3E}">
        <p14:creationId xmlns:p14="http://schemas.microsoft.com/office/powerpoint/2010/main" val="1679440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16</a:t>
            </a:fld>
            <a:endParaRPr lang="en-US"/>
          </a:p>
        </p:txBody>
      </p:sp>
    </p:spTree>
    <p:extLst>
      <p:ext uri="{BB962C8B-B14F-4D97-AF65-F5344CB8AC3E}">
        <p14:creationId xmlns:p14="http://schemas.microsoft.com/office/powerpoint/2010/main" val="1997516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17</a:t>
            </a:fld>
            <a:endParaRPr lang="en-US"/>
          </a:p>
        </p:txBody>
      </p:sp>
    </p:spTree>
    <p:extLst>
      <p:ext uri="{BB962C8B-B14F-4D97-AF65-F5344CB8AC3E}">
        <p14:creationId xmlns:p14="http://schemas.microsoft.com/office/powerpoint/2010/main" val="400185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reason we use n-1 rather than n is so that the sample variance will be what is called</a:t>
            </a:r>
          </a:p>
          <a:p>
            <a:r>
              <a:rPr lang="en-US" dirty="0" smtClean="0"/>
              <a:t>an unbiased estimator of the population variance (sigma</a:t>
            </a:r>
            <a:r>
              <a:rPr lang="en-US" baseline="0" dirty="0" smtClean="0"/>
              <a:t> squared)</a:t>
            </a:r>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29</a:t>
            </a:fld>
            <a:endParaRPr lang="en-US"/>
          </a:p>
        </p:txBody>
      </p:sp>
    </p:spTree>
    <p:extLst>
      <p:ext uri="{BB962C8B-B14F-4D97-AF65-F5344CB8AC3E}">
        <p14:creationId xmlns:p14="http://schemas.microsoft.com/office/powerpoint/2010/main" val="125690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discrete convolution operation is defined as</a:t>
            </a:r>
          </a:p>
          <a:p>
            <a:endParaRPr lang="en-US" dirty="0" smtClean="0"/>
          </a:p>
          <a:p>
            <a:r>
              <a:rPr lang="en-US" dirty="0" smtClean="0"/>
              <a:t>(a * v)[n] = \sum_{m = -\</a:t>
            </a:r>
            <a:r>
              <a:rPr lang="en-US" dirty="0" err="1" smtClean="0"/>
              <a:t>infty</a:t>
            </a:r>
            <a:r>
              <a:rPr lang="en-US" dirty="0" smtClean="0"/>
              <a:t>}^{\</a:t>
            </a:r>
            <a:r>
              <a:rPr lang="en-US" dirty="0" err="1" smtClean="0"/>
              <a:t>infty</a:t>
            </a:r>
            <a:r>
              <a:rPr lang="en-US" dirty="0" smtClean="0"/>
              <a:t>} a[m] v[n - m]</a:t>
            </a:r>
          </a:p>
          <a:p>
            <a:endParaRPr lang="en-US" dirty="0" smtClean="0"/>
          </a:p>
          <a:p>
            <a:r>
              <a:rPr lang="en-US" dirty="0" smtClean="0"/>
              <a:t>It can be shown that a convolution x(t) * y(t) in time/space is equivalent to the multiplication X(f) Y(f) in the Fourier domain, after appropriate padding (padding is necessary to prevent circular convolution). Since multiplication is more efficient (faster) than convolution, the function </a:t>
            </a:r>
            <a:r>
              <a:rPr lang="en-US" dirty="0" err="1" smtClean="0"/>
              <a:t>scipy.signal.fftconvolve</a:t>
            </a:r>
            <a:r>
              <a:rPr lang="en-US" dirty="0" smtClean="0"/>
              <a:t> exploits the FFT to calculate the convolution of large data-sets.</a:t>
            </a:r>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37</a:t>
            </a:fld>
            <a:endParaRPr lang="en-US"/>
          </a:p>
        </p:txBody>
      </p:sp>
    </p:spTree>
    <p:extLst>
      <p:ext uri="{BB962C8B-B14F-4D97-AF65-F5344CB8AC3E}">
        <p14:creationId xmlns:p14="http://schemas.microsoft.com/office/powerpoint/2010/main" val="3322634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 exponential moving average (EMA) is a type of moving average that is similar to a simple moving average, except that more weight is given to the latest data. It's also known as the exponentially weighted moving average. This type of moving average reacts faster to recent price changes than a simple moving average.</a:t>
            </a:r>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44</a:t>
            </a:fld>
            <a:endParaRPr lang="en-US"/>
          </a:p>
        </p:txBody>
      </p:sp>
    </p:spTree>
    <p:extLst>
      <p:ext uri="{BB962C8B-B14F-4D97-AF65-F5344CB8AC3E}">
        <p14:creationId xmlns:p14="http://schemas.microsoft.com/office/powerpoint/2010/main" val="2515556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 exponential moving average (EMA) is a type of moving average that is similar to a simple moving average, except that more weight is given to the latest data. It's also known as the exponentially weighted moving average. This type of moving average reacts faster to recent price changes than a simple moving average.</a:t>
            </a:r>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45</a:t>
            </a:fld>
            <a:endParaRPr lang="en-US"/>
          </a:p>
        </p:txBody>
      </p:sp>
    </p:spTree>
    <p:extLst>
      <p:ext uri="{BB962C8B-B14F-4D97-AF65-F5344CB8AC3E}">
        <p14:creationId xmlns:p14="http://schemas.microsoft.com/office/powerpoint/2010/main" val="2515556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54</a:t>
            </a:fld>
            <a:endParaRPr lang="en-US"/>
          </a:p>
        </p:txBody>
      </p:sp>
    </p:spTree>
    <p:extLst>
      <p:ext uri="{BB962C8B-B14F-4D97-AF65-F5344CB8AC3E}">
        <p14:creationId xmlns:p14="http://schemas.microsoft.com/office/powerpoint/2010/main" val="1686996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Functions can be 1:1,</a:t>
            </a:r>
            <a:r>
              <a:rPr lang="en-US" baseline="0" dirty="0" smtClean="0"/>
              <a:t> and onto</a:t>
            </a:r>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57</a:t>
            </a:fld>
            <a:endParaRPr lang="en-US"/>
          </a:p>
        </p:txBody>
      </p:sp>
    </p:spTree>
    <p:extLst>
      <p:ext uri="{BB962C8B-B14F-4D97-AF65-F5344CB8AC3E}">
        <p14:creationId xmlns:p14="http://schemas.microsoft.com/office/powerpoint/2010/main" val="34556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a:xfrm>
            <a:off x="10921403" y="6511226"/>
            <a:ext cx="855557"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10921403" y="6511226"/>
            <a:ext cx="855557"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10921403" y="6511226"/>
            <a:ext cx="855557"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10921403" y="6511226"/>
            <a:ext cx="855557"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a:xfrm>
            <a:off x="10921403" y="6511226"/>
            <a:ext cx="855557"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a:xfrm>
            <a:off x="10921403" y="6511226"/>
            <a:ext cx="855557"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10921403" y="6511226"/>
            <a:ext cx="855557"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921403" y="6511226"/>
            <a:ext cx="855557"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a:xfrm>
            <a:off x="10921403" y="6511226"/>
            <a:ext cx="855557"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a:xfrm>
            <a:off x="10921403" y="6511226"/>
            <a:ext cx="855557"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66840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270070"/>
            <a:ext cx="10972800" cy="488669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4" name="Group 3"/>
          <p:cNvGrpSpPr/>
          <p:nvPr userDrawn="1"/>
        </p:nvGrpSpPr>
        <p:grpSpPr>
          <a:xfrm>
            <a:off x="0" y="6156765"/>
            <a:ext cx="12192000" cy="872193"/>
            <a:chOff x="0" y="-120393"/>
            <a:chExt cx="9144000" cy="872193"/>
          </a:xfrm>
        </p:grpSpPr>
        <p:pic>
          <p:nvPicPr>
            <p:cNvPr id="5" name="Picture 4" descr="data.jpg"/>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0" y="-120393"/>
              <a:ext cx="9144000" cy="702551"/>
            </a:xfrm>
            <a:prstGeom prst="rect">
              <a:avLst/>
            </a:prstGeom>
          </p:spPr>
        </p:pic>
        <p:sp>
          <p:nvSpPr>
            <p:cNvPr id="6" name="TextBox 5"/>
            <p:cNvSpPr txBox="1"/>
            <p:nvPr/>
          </p:nvSpPr>
          <p:spPr>
            <a:xfrm>
              <a:off x="158760" y="-17641"/>
              <a:ext cx="2416643" cy="769441"/>
            </a:xfrm>
            <a:prstGeom prst="rect">
              <a:avLst/>
            </a:prstGeom>
            <a:solidFill>
              <a:schemeClr val="dk1">
                <a:alpha val="62000"/>
              </a:schemeClr>
            </a:solidFill>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2800" dirty="0" smtClean="0">
                  <a:latin typeface="Courier New"/>
                  <a:cs typeface="Courier New"/>
                </a:rPr>
                <a:t>Data</a:t>
              </a:r>
              <a:r>
                <a:rPr lang="en-US" sz="2800" dirty="0" smtClean="0">
                  <a:latin typeface="Arial Narrow"/>
                  <a:cs typeface="Arial Narrow"/>
                </a:rPr>
                <a:t> </a:t>
              </a:r>
              <a:r>
                <a:rPr lang="en-US" sz="4400" baseline="30000" dirty="0" smtClean="0">
                  <a:latin typeface="Courier New"/>
                  <a:cs typeface="Courier New"/>
                </a:rPr>
                <a:t>X</a:t>
              </a:r>
              <a:endParaRPr lang="en-US" sz="1000" dirty="0">
                <a:latin typeface="Courier New"/>
                <a:cs typeface="Courier New"/>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 Id="rId3" Type="http://schemas.openxmlformats.org/officeDocument/2006/relationships/image" Target="../media/image1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gif"/><Relationship Id="rId4" Type="http://schemas.openxmlformats.org/officeDocument/2006/relationships/image" Target="../media/image34.jp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33.gif"/><Relationship Id="rId4" Type="http://schemas.openxmlformats.org/officeDocument/2006/relationships/image" Target="../media/image34.jp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33.gif"/><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jp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9.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emf"/><Relationship Id="rId6" Type="http://schemas.openxmlformats.org/officeDocument/2006/relationships/image" Target="../media/image47.emf"/><Relationship Id="rId1" Type="http://schemas.openxmlformats.org/officeDocument/2006/relationships/slideLayout" Target="../slideLayouts/slideLayout2.xml"/><Relationship Id="rId2" Type="http://schemas.openxmlformats.org/officeDocument/2006/relationships/image" Target="../media/image4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gif"/><Relationship Id="rId3" Type="http://schemas.openxmlformats.org/officeDocument/2006/relationships/image" Target="../media/image49.gi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gif"/><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45.xml.rels><?xml version="1.0" encoding="UTF-8" standalone="yes"?>
<Relationships xmlns="http://schemas.openxmlformats.org/package/2006/relationships"><Relationship Id="rId3" Type="http://schemas.openxmlformats.org/officeDocument/2006/relationships/image" Target="../media/image33.gif"/><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jpg"/><Relationship Id="rId4" Type="http://schemas.openxmlformats.org/officeDocument/2006/relationships/image" Target="../media/image3.gif"/><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jpg"/><Relationship Id="rId4" Type="http://schemas.openxmlformats.org/officeDocument/2006/relationships/image" Target="../media/image3.gif"/><Relationship Id="rId1" Type="http://schemas.openxmlformats.org/officeDocument/2006/relationships/slideLayout" Target="../slideLayouts/slideLayout2.xml"/><Relationship Id="rId2" Type="http://schemas.openxmlformats.org/officeDocument/2006/relationships/image" Target="../media/image56.gif"/></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gif"/><Relationship Id="rId6" Type="http://schemas.openxmlformats.org/officeDocument/2006/relationships/image" Target="../media/image61.gi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emf"/><Relationship Id="rId1" Type="http://schemas.openxmlformats.org/officeDocument/2006/relationships/slideLayout" Target="../slideLayouts/slideLayout2.xml"/><Relationship Id="rId2" Type="http://schemas.openxmlformats.org/officeDocument/2006/relationships/image" Target="../media/image72.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ata.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p:cNvSpPr txBox="1"/>
          <p:nvPr/>
        </p:nvSpPr>
        <p:spPr>
          <a:xfrm>
            <a:off x="1837215" y="5381528"/>
            <a:ext cx="8207938" cy="1538883"/>
          </a:xfrm>
          <a:prstGeom prst="rect">
            <a:avLst/>
          </a:prstGeom>
          <a:solidFill>
            <a:schemeClr val="tx1">
              <a:alpha val="21000"/>
            </a:schemeClr>
          </a:solidFill>
          <a:effectLst>
            <a:outerShdw blurRad="50800" dist="38100" dir="2700000" algn="tl" rotWithShape="0">
              <a:srgbClr val="000000">
                <a:alpha val="43000"/>
              </a:srgbClr>
            </a:outerShdw>
          </a:effectLst>
        </p:spPr>
        <p:txBody>
          <a:bodyPr wrap="square" lIns="274320" tIns="274320" rIns="274320" bIns="274320" rtlCol="0">
            <a:spAutoFit/>
          </a:bodyPr>
          <a:lstStyle/>
          <a:p>
            <a:r>
              <a:rPr lang="en-US" sz="1600" dirty="0">
                <a:solidFill>
                  <a:schemeClr val="bg1"/>
                </a:solidFill>
                <a:latin typeface="Helvetica Neue Light"/>
                <a:cs typeface="Helvetica Neue Light"/>
              </a:rPr>
              <a:t>Ikhlaq Sidhu </a:t>
            </a:r>
            <a:br>
              <a:rPr lang="en-US" sz="1600" dirty="0">
                <a:solidFill>
                  <a:schemeClr val="bg1"/>
                </a:solidFill>
                <a:latin typeface="Helvetica Neue Light"/>
                <a:cs typeface="Helvetica Neue Light"/>
              </a:rPr>
            </a:br>
            <a:r>
              <a:rPr lang="en-US" sz="1600" dirty="0">
                <a:solidFill>
                  <a:schemeClr val="bg1"/>
                </a:solidFill>
                <a:latin typeface="Helvetica Neue Light"/>
                <a:cs typeface="Helvetica Neue Light"/>
              </a:rPr>
              <a:t>Chief Scientist &amp; Founding Director, </a:t>
            </a:r>
            <a:br>
              <a:rPr lang="en-US" sz="1600" dirty="0">
                <a:solidFill>
                  <a:schemeClr val="bg1"/>
                </a:solidFill>
                <a:latin typeface="Helvetica Neue Light"/>
                <a:cs typeface="Helvetica Neue Light"/>
              </a:rPr>
            </a:br>
            <a:r>
              <a:rPr lang="en-US" sz="1600" dirty="0" err="1">
                <a:solidFill>
                  <a:schemeClr val="bg1"/>
                </a:solidFill>
                <a:latin typeface="Helvetica Neue Light"/>
                <a:cs typeface="Helvetica Neue Light"/>
              </a:rPr>
              <a:t>Sutardja</a:t>
            </a:r>
            <a:r>
              <a:rPr lang="en-US" sz="1600" dirty="0">
                <a:solidFill>
                  <a:schemeClr val="bg1"/>
                </a:solidFill>
                <a:latin typeface="Helvetica Neue Light"/>
                <a:cs typeface="Helvetica Neue Light"/>
              </a:rPr>
              <a:t> </a:t>
            </a:r>
            <a:r>
              <a:rPr lang="en-US" sz="1600" dirty="0">
                <a:solidFill>
                  <a:schemeClr val="bg1"/>
                </a:solidFill>
                <a:latin typeface="Helvetica Neue Light"/>
                <a:ea typeface="ＭＳ Ｐゴシック" charset="-128"/>
                <a:cs typeface="Helvetica Neue Light"/>
              </a:rPr>
              <a:t>Center for Entrepreneurship &amp; Technology</a:t>
            </a:r>
            <a:br>
              <a:rPr lang="en-US" sz="1600" dirty="0">
                <a:solidFill>
                  <a:schemeClr val="bg1"/>
                </a:solidFill>
                <a:latin typeface="Helvetica Neue Light"/>
                <a:ea typeface="ＭＳ Ｐゴシック" charset="-128"/>
                <a:cs typeface="Helvetica Neue Light"/>
              </a:rPr>
            </a:br>
            <a:r>
              <a:rPr lang="en-US" sz="1600" dirty="0">
                <a:solidFill>
                  <a:schemeClr val="bg1"/>
                </a:solidFill>
                <a:latin typeface="Helvetica Neue Light"/>
                <a:ea typeface="ＭＳ Ｐゴシック" charset="-128"/>
                <a:cs typeface="Helvetica Neue Light"/>
              </a:rPr>
              <a:t>IEOR Emerging Area Professor Award, UC Berkeley</a:t>
            </a:r>
            <a:endParaRPr lang="en-US" sz="1600" dirty="0">
              <a:solidFill>
                <a:schemeClr val="bg1"/>
              </a:solidFill>
              <a:latin typeface="Helvetica Neue Light"/>
              <a:cs typeface="Helvetica Neue Light"/>
            </a:endParaRPr>
          </a:p>
        </p:txBody>
      </p:sp>
      <p:sp>
        <p:nvSpPr>
          <p:cNvPr id="6" name="TextBox 5"/>
          <p:cNvSpPr txBox="1"/>
          <p:nvPr/>
        </p:nvSpPr>
        <p:spPr>
          <a:xfrm>
            <a:off x="7468591" y="325795"/>
            <a:ext cx="1297250" cy="400110"/>
          </a:xfrm>
          <a:prstGeom prst="rect">
            <a:avLst/>
          </a:prstGeom>
          <a:noFill/>
        </p:spPr>
        <p:txBody>
          <a:bodyPr wrap="none" rtlCol="0">
            <a:spAutoFit/>
          </a:bodyPr>
          <a:lstStyle/>
          <a:p>
            <a:r>
              <a:rPr lang="en-US" sz="2000" dirty="0"/>
              <a:t>About Me:</a:t>
            </a:r>
          </a:p>
        </p:txBody>
      </p:sp>
      <p:sp>
        <p:nvSpPr>
          <p:cNvPr id="3" name="Title 2"/>
          <p:cNvSpPr>
            <a:spLocks noGrp="1"/>
          </p:cNvSpPr>
          <p:nvPr>
            <p:ph type="ctrTitle"/>
          </p:nvPr>
        </p:nvSpPr>
        <p:spPr>
          <a:xfrm>
            <a:off x="2272753" y="2248141"/>
            <a:ext cx="7772400" cy="1470025"/>
          </a:xfrm>
          <a:solidFill>
            <a:schemeClr val="dk1">
              <a:alpha val="74000"/>
            </a:schemeClr>
          </a:solidFill>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Data as a Signal</a:t>
            </a:r>
            <a:br>
              <a:rPr lang="en-US" dirty="0" smtClean="0"/>
            </a:br>
            <a:r>
              <a:rPr lang="en-US" sz="2400" dirty="0"/>
              <a:t>Data X: A Course on Data, Signals, and Systems</a:t>
            </a:r>
            <a:endParaRPr lang="en-US" dirty="0"/>
          </a:p>
        </p:txBody>
      </p:sp>
      <p:sp>
        <p:nvSpPr>
          <p:cNvPr id="10" name="TextBox 9"/>
          <p:cNvSpPr txBox="1"/>
          <p:nvPr/>
        </p:nvSpPr>
        <p:spPr>
          <a:xfrm>
            <a:off x="1751167" y="231587"/>
            <a:ext cx="3880743" cy="1323439"/>
          </a:xfrm>
          <a:prstGeom prst="rect">
            <a:avLst/>
          </a:prstGeom>
          <a:solidFill>
            <a:schemeClr val="dk1">
              <a:alpha val="42000"/>
            </a:schemeClr>
          </a:solidFill>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5400" dirty="0">
                <a:latin typeface="Courier New"/>
                <a:cs typeface="Courier New"/>
              </a:rPr>
              <a:t>Data</a:t>
            </a:r>
            <a:r>
              <a:rPr lang="en-US" sz="5400" dirty="0">
                <a:latin typeface="Arial Narrow"/>
                <a:cs typeface="Arial Narrow"/>
              </a:rPr>
              <a:t> </a:t>
            </a:r>
            <a:r>
              <a:rPr lang="en-US" sz="8000" baseline="30000" dirty="0">
                <a:latin typeface="Courier New"/>
                <a:cs typeface="Courier New"/>
              </a:rPr>
              <a:t>X</a:t>
            </a:r>
            <a:endParaRPr lang="en-US" dirty="0">
              <a:latin typeface="Optima"/>
              <a:cs typeface="Optima"/>
            </a:endParaRPr>
          </a:p>
        </p:txBody>
      </p:sp>
    </p:spTree>
    <p:extLst>
      <p:ext uri="{BB962C8B-B14F-4D97-AF65-F5344CB8AC3E}">
        <p14:creationId xmlns:p14="http://schemas.microsoft.com/office/powerpoint/2010/main" val="8682160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8379" y="99755"/>
            <a:ext cx="9009790" cy="668408"/>
          </a:xfrm>
        </p:spPr>
        <p:txBody>
          <a:bodyPr/>
          <a:lstStyle/>
          <a:p>
            <a:r>
              <a:rPr lang="en-US" dirty="0" smtClean="0"/>
              <a:t>Data Sequence in Tables Example</a:t>
            </a:r>
            <a:endParaRPr lang="en-US" dirty="0"/>
          </a:p>
        </p:txBody>
      </p:sp>
      <p:sp>
        <p:nvSpPr>
          <p:cNvPr id="4" name="TextBox 3"/>
          <p:cNvSpPr txBox="1"/>
          <p:nvPr/>
        </p:nvSpPr>
        <p:spPr>
          <a:xfrm>
            <a:off x="50362" y="3637327"/>
            <a:ext cx="1791003" cy="1200329"/>
          </a:xfrm>
          <a:prstGeom prst="rect">
            <a:avLst/>
          </a:prstGeom>
          <a:noFill/>
        </p:spPr>
        <p:txBody>
          <a:bodyPr wrap="none" rtlCol="0">
            <a:spAutoFit/>
          </a:bodyPr>
          <a:lstStyle/>
          <a:p>
            <a:r>
              <a:rPr lang="en-US" dirty="0"/>
              <a:t>Discrete </a:t>
            </a:r>
            <a:r>
              <a:rPr lang="en-US" dirty="0" smtClean="0"/>
              <a:t>data for </a:t>
            </a:r>
            <a:endParaRPr lang="en-US" dirty="0" smtClean="0"/>
          </a:p>
          <a:p>
            <a:r>
              <a:rPr lang="en-US" dirty="0" smtClean="0"/>
              <a:t>each </a:t>
            </a:r>
            <a:r>
              <a:rPr lang="en-US" dirty="0" smtClean="0"/>
              <a:t>source </a:t>
            </a:r>
            <a:endParaRPr lang="en-US" dirty="0" smtClean="0"/>
          </a:p>
          <a:p>
            <a:r>
              <a:rPr lang="en-US" dirty="0" smtClean="0"/>
              <a:t>A</a:t>
            </a:r>
            <a:r>
              <a:rPr lang="en-US" dirty="0" smtClean="0"/>
              <a:t>, B, C.. </a:t>
            </a:r>
            <a:endParaRPr lang="en-US" dirty="0"/>
          </a:p>
          <a:p>
            <a:r>
              <a:rPr lang="en-US" dirty="0" err="1"/>
              <a:t>x</a:t>
            </a:r>
            <a:r>
              <a:rPr lang="en-US" baseline="-25000" dirty="0" err="1"/>
              <a:t>n</a:t>
            </a:r>
            <a:r>
              <a:rPr lang="en-US" dirty="0"/>
              <a:t> = x1, x2, x3,  …</a:t>
            </a:r>
          </a:p>
        </p:txBody>
      </p:sp>
      <p:pic>
        <p:nvPicPr>
          <p:cNvPr id="5" name="Picture 4" descr="image9_121.png"/>
          <p:cNvPicPr>
            <a:picLocks noChangeAspect="1"/>
          </p:cNvPicPr>
          <p:nvPr/>
        </p:nvPicPr>
        <p:blipFill rotWithShape="1">
          <a:blip r:embed="rId2">
            <a:extLst>
              <a:ext uri="{28A0092B-C50C-407E-A947-70E740481C1C}">
                <a14:useLocalDpi xmlns:a14="http://schemas.microsoft.com/office/drawing/2010/main" val="0"/>
              </a:ext>
            </a:extLst>
          </a:blip>
          <a:srcRect l="1622" t="12334" r="73728"/>
          <a:stretch/>
        </p:blipFill>
        <p:spPr>
          <a:xfrm>
            <a:off x="-2800434" y="-122007"/>
            <a:ext cx="996762" cy="1922110"/>
          </a:xfrm>
          <a:prstGeom prst="rect">
            <a:avLst/>
          </a:prstGeom>
        </p:spPr>
      </p:pic>
      <p:pic>
        <p:nvPicPr>
          <p:cNvPr id="8" name="Picture 7" descr="img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47" y="1710060"/>
            <a:ext cx="1080045" cy="606848"/>
          </a:xfrm>
          <a:prstGeom prst="rect">
            <a:avLst/>
          </a:prstGeom>
        </p:spPr>
      </p:pic>
      <p:sp>
        <p:nvSpPr>
          <p:cNvPr id="3" name="TextBox 2"/>
          <p:cNvSpPr txBox="1"/>
          <p:nvPr/>
        </p:nvSpPr>
        <p:spPr>
          <a:xfrm>
            <a:off x="59646" y="1827196"/>
            <a:ext cx="729687" cy="369332"/>
          </a:xfrm>
          <a:prstGeom prst="rect">
            <a:avLst/>
          </a:prstGeom>
          <a:noFill/>
        </p:spPr>
        <p:txBody>
          <a:bodyPr wrap="none" rtlCol="0">
            <a:spAutoFit/>
          </a:bodyPr>
          <a:lstStyle/>
          <a:p>
            <a:r>
              <a:rPr lang="en-US" dirty="0" smtClean="0"/>
              <a:t>Apple</a:t>
            </a:r>
            <a:endParaRPr lang="en-US" dirty="0"/>
          </a:p>
        </p:txBody>
      </p:sp>
      <p:pic>
        <p:nvPicPr>
          <p:cNvPr id="40" name="Picture 39" descr="img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251" y="2684833"/>
            <a:ext cx="1114894" cy="626429"/>
          </a:xfrm>
          <a:prstGeom prst="rect">
            <a:avLst/>
          </a:prstGeom>
        </p:spPr>
      </p:pic>
      <p:sp>
        <p:nvSpPr>
          <p:cNvPr id="41" name="TextBox 40"/>
          <p:cNvSpPr txBox="1"/>
          <p:nvPr/>
        </p:nvSpPr>
        <p:spPr>
          <a:xfrm>
            <a:off x="91585" y="2834869"/>
            <a:ext cx="851515" cy="369332"/>
          </a:xfrm>
          <a:prstGeom prst="rect">
            <a:avLst/>
          </a:prstGeom>
          <a:noFill/>
        </p:spPr>
        <p:txBody>
          <a:bodyPr wrap="none" rtlCol="0">
            <a:spAutoFit/>
          </a:bodyPr>
          <a:lstStyle/>
          <a:p>
            <a:r>
              <a:rPr lang="en-US" dirty="0" smtClean="0"/>
              <a:t>Google</a:t>
            </a:r>
            <a:endParaRPr lang="en-US" dirty="0"/>
          </a:p>
        </p:txBody>
      </p:sp>
      <p:sp>
        <p:nvSpPr>
          <p:cNvPr id="6" name="TextBox 5"/>
          <p:cNvSpPr txBox="1"/>
          <p:nvPr/>
        </p:nvSpPr>
        <p:spPr>
          <a:xfrm>
            <a:off x="80948" y="2235215"/>
            <a:ext cx="242374" cy="646331"/>
          </a:xfrm>
          <a:prstGeom prst="rect">
            <a:avLst/>
          </a:prstGeom>
          <a:noFill/>
        </p:spPr>
        <p:txBody>
          <a:bodyPr wrap="none" rtlCol="0">
            <a:spAutoFit/>
          </a:bodyPr>
          <a:lstStyle/>
          <a:p>
            <a:r>
              <a:rPr lang="en-US" dirty="0" smtClean="0"/>
              <a:t>.</a:t>
            </a:r>
          </a:p>
          <a:p>
            <a:r>
              <a:rPr lang="en-US" dirty="0" smtClean="0"/>
              <a:t>.</a:t>
            </a:r>
            <a:endParaRPr lang="en-US" dirty="0"/>
          </a:p>
        </p:txBody>
      </p:sp>
      <p:sp>
        <p:nvSpPr>
          <p:cNvPr id="7" name="Notched Right Arrow 6"/>
          <p:cNvSpPr/>
          <p:nvPr/>
        </p:nvSpPr>
        <p:spPr>
          <a:xfrm>
            <a:off x="2171114" y="2349117"/>
            <a:ext cx="740470" cy="485752"/>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241332" y="1472051"/>
            <a:ext cx="1693748" cy="3051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r>
            <a:br>
              <a:rPr lang="en-US" dirty="0"/>
            </a:br>
            <a:endParaRPr lang="en-US" dirty="0"/>
          </a:p>
          <a:p>
            <a:pPr algn="ctr"/>
            <a:r>
              <a:rPr lang="en-US" sz="1600" dirty="0" smtClean="0"/>
              <a:t>Preprocess:</a:t>
            </a:r>
          </a:p>
          <a:p>
            <a:pPr algn="ctr"/>
            <a:r>
              <a:rPr lang="en-US" sz="1600" dirty="0" smtClean="0"/>
              <a:t>Filter/</a:t>
            </a:r>
          </a:p>
          <a:p>
            <a:pPr algn="ctr"/>
            <a:r>
              <a:rPr lang="en-US" sz="1600" dirty="0" smtClean="0"/>
              <a:t>Convolution</a:t>
            </a:r>
          </a:p>
          <a:p>
            <a:pPr algn="ctr"/>
            <a:r>
              <a:rPr lang="en-US" sz="1600" dirty="0" smtClean="0"/>
              <a:t>Correlation</a:t>
            </a:r>
          </a:p>
          <a:p>
            <a:pPr algn="ctr"/>
            <a:r>
              <a:rPr lang="en-US" sz="1600" dirty="0" smtClean="0"/>
              <a:t>Mean, </a:t>
            </a:r>
            <a:r>
              <a:rPr lang="en-US" sz="1600" dirty="0" err="1" smtClean="0"/>
              <a:t>var</a:t>
            </a:r>
            <a:r>
              <a:rPr lang="en-US" sz="1600" dirty="0" smtClean="0"/>
              <a:t>, stats</a:t>
            </a:r>
          </a:p>
          <a:p>
            <a:pPr algn="ctr"/>
            <a:endParaRPr lang="en-US" sz="1600" dirty="0"/>
          </a:p>
          <a:p>
            <a:pPr algn="ctr"/>
            <a:r>
              <a:rPr lang="en-US" sz="1600" dirty="0" smtClean="0"/>
              <a:t>Windows of time</a:t>
            </a:r>
          </a:p>
          <a:p>
            <a:pPr algn="ctr"/>
            <a:endParaRPr lang="en-US" dirty="0"/>
          </a:p>
        </p:txBody>
      </p:sp>
      <p:cxnSp>
        <p:nvCxnSpPr>
          <p:cNvPr id="27" name="Straight Arrow Connector 26"/>
          <p:cNvCxnSpPr/>
          <p:nvPr/>
        </p:nvCxnSpPr>
        <p:spPr>
          <a:xfrm>
            <a:off x="7833565" y="2545063"/>
            <a:ext cx="6313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80948" y="5174124"/>
            <a:ext cx="1633781" cy="646331"/>
          </a:xfrm>
          <a:prstGeom prst="rect">
            <a:avLst/>
          </a:prstGeom>
          <a:noFill/>
        </p:spPr>
        <p:txBody>
          <a:bodyPr wrap="none" rtlCol="0">
            <a:spAutoFit/>
          </a:bodyPr>
          <a:lstStyle/>
          <a:p>
            <a:r>
              <a:rPr lang="en-US" dirty="0" smtClean="0"/>
              <a:t>Data Input and </a:t>
            </a:r>
          </a:p>
          <a:p>
            <a:r>
              <a:rPr lang="en-US" dirty="0" smtClean="0"/>
              <a:t>Temp Storage</a:t>
            </a:r>
            <a:endParaRPr lang="en-US" dirty="0"/>
          </a:p>
        </p:txBody>
      </p:sp>
      <p:sp>
        <p:nvSpPr>
          <p:cNvPr id="25" name="TextBox 24"/>
          <p:cNvSpPr txBox="1"/>
          <p:nvPr/>
        </p:nvSpPr>
        <p:spPr>
          <a:xfrm>
            <a:off x="3342008" y="5174124"/>
            <a:ext cx="1927322" cy="923330"/>
          </a:xfrm>
          <a:prstGeom prst="rect">
            <a:avLst/>
          </a:prstGeom>
          <a:noFill/>
        </p:spPr>
        <p:txBody>
          <a:bodyPr wrap="none" rtlCol="0">
            <a:spAutoFit/>
          </a:bodyPr>
          <a:lstStyle/>
          <a:p>
            <a:r>
              <a:rPr lang="en-US" dirty="0" smtClean="0"/>
              <a:t>Preprocess</a:t>
            </a:r>
          </a:p>
          <a:p>
            <a:r>
              <a:rPr lang="en-US" dirty="0" smtClean="0"/>
              <a:t>(and lose </a:t>
            </a:r>
          </a:p>
          <a:p>
            <a:r>
              <a:rPr lang="en-US" dirty="0" smtClean="0"/>
              <a:t>some information)</a:t>
            </a:r>
            <a:endParaRPr lang="en-US" dirty="0"/>
          </a:p>
        </p:txBody>
      </p:sp>
      <p:sp>
        <p:nvSpPr>
          <p:cNvPr id="26" name="TextBox 25"/>
          <p:cNvSpPr txBox="1"/>
          <p:nvPr/>
        </p:nvSpPr>
        <p:spPr>
          <a:xfrm>
            <a:off x="7595810" y="5174124"/>
            <a:ext cx="2980688" cy="369332"/>
          </a:xfrm>
          <a:prstGeom prst="rect">
            <a:avLst/>
          </a:prstGeom>
          <a:noFill/>
        </p:spPr>
        <p:txBody>
          <a:bodyPr wrap="none" rtlCol="0">
            <a:spAutoFit/>
          </a:bodyPr>
          <a:lstStyle/>
          <a:p>
            <a:r>
              <a:rPr lang="en-US" dirty="0" smtClean="0"/>
              <a:t>ML for Decisions / Predictions</a:t>
            </a:r>
            <a:endParaRPr lang="en-US" dirty="0"/>
          </a:p>
        </p:txBody>
      </p:sp>
      <p:graphicFrame>
        <p:nvGraphicFramePr>
          <p:cNvPr id="31" name="Table 30"/>
          <p:cNvGraphicFramePr>
            <a:graphicFrameLocks noGrp="1"/>
          </p:cNvGraphicFramePr>
          <p:nvPr>
            <p:extLst>
              <p:ext uri="{D42A27DB-BD31-4B8C-83A1-F6EECF244321}">
                <p14:modId xmlns:p14="http://schemas.microsoft.com/office/powerpoint/2010/main" val="1297588312"/>
              </p:ext>
            </p:extLst>
          </p:nvPr>
        </p:nvGraphicFramePr>
        <p:xfrm>
          <a:off x="6166075" y="1522500"/>
          <a:ext cx="5721124" cy="2072640"/>
        </p:xfrm>
        <a:graphic>
          <a:graphicData uri="http://schemas.openxmlformats.org/drawingml/2006/table">
            <a:tbl>
              <a:tblPr firstRow="1" bandRow="1">
                <a:tableStyleId>{5C22544A-7EE6-4342-B048-85BDC9FD1C3A}</a:tableStyleId>
              </a:tblPr>
              <a:tblGrid>
                <a:gridCol w="953521"/>
                <a:gridCol w="953521"/>
                <a:gridCol w="1065801"/>
                <a:gridCol w="943221"/>
                <a:gridCol w="851539"/>
                <a:gridCol w="953521"/>
              </a:tblGrid>
              <a:tr h="439039">
                <a:tc>
                  <a:txBody>
                    <a:bodyPr/>
                    <a:lstStyle/>
                    <a:p>
                      <a:endParaRPr lang="en-US" sz="1600" dirty="0"/>
                    </a:p>
                  </a:txBody>
                  <a:tcPr/>
                </a:tc>
                <a:tc>
                  <a:txBody>
                    <a:bodyPr/>
                    <a:lstStyle/>
                    <a:p>
                      <a:r>
                        <a:rPr lang="en-US" sz="1600" dirty="0" smtClean="0"/>
                        <a:t>Price</a:t>
                      </a:r>
                      <a:endParaRPr lang="en-US" sz="1600" dirty="0"/>
                    </a:p>
                  </a:txBody>
                  <a:tcPr/>
                </a:tc>
                <a:tc>
                  <a:txBody>
                    <a:bodyPr/>
                    <a:lstStyle/>
                    <a:p>
                      <a:r>
                        <a:rPr lang="en-US" sz="1600" dirty="0" smtClean="0"/>
                        <a:t>Price[n-20</a:t>
                      </a:r>
                      <a:r>
                        <a:rPr lang="en-US" sz="1600" dirty="0" smtClean="0"/>
                        <a:t>]</a:t>
                      </a:r>
                      <a:endParaRPr lang="en-US" sz="1600" dirty="0"/>
                    </a:p>
                  </a:txBody>
                  <a:tcPr/>
                </a:tc>
                <a:tc>
                  <a:txBody>
                    <a:bodyPr/>
                    <a:lstStyle/>
                    <a:p>
                      <a:r>
                        <a:rPr lang="en-US" sz="1600" dirty="0" smtClean="0"/>
                        <a:t>20 day MA</a:t>
                      </a:r>
                      <a:endParaRPr lang="en-US" sz="1600" dirty="0"/>
                    </a:p>
                  </a:txBody>
                  <a:tcPr/>
                </a:tc>
                <a:tc>
                  <a:txBody>
                    <a:bodyPr/>
                    <a:lstStyle/>
                    <a:p>
                      <a:r>
                        <a:rPr lang="en-US" sz="1600" dirty="0" smtClean="0"/>
                        <a:t>1 year average</a:t>
                      </a:r>
                      <a:endParaRPr lang="en-US" sz="1600" dirty="0"/>
                    </a:p>
                  </a:txBody>
                  <a:tcPr/>
                </a:tc>
                <a:tc>
                  <a:txBody>
                    <a:bodyPr/>
                    <a:lstStyle/>
                    <a:p>
                      <a:r>
                        <a:rPr lang="en-US" sz="1600" dirty="0" smtClean="0"/>
                        <a:t>Expected Price?</a:t>
                      </a:r>
                      <a:endParaRPr lang="en-US" sz="1600" dirty="0"/>
                    </a:p>
                  </a:txBody>
                  <a:tcPr/>
                </a:tc>
              </a:tr>
              <a:tr h="254364">
                <a:tc>
                  <a:txBody>
                    <a:bodyPr/>
                    <a:lstStyle/>
                    <a:p>
                      <a:r>
                        <a:rPr lang="en-US" sz="1600" dirty="0" smtClean="0"/>
                        <a:t>APPL</a:t>
                      </a:r>
                      <a:endParaRPr lang="en-US" sz="1600" dirty="0"/>
                    </a:p>
                  </a:txBody>
                  <a:tcPr/>
                </a:tc>
                <a:tc>
                  <a:txBody>
                    <a:bodyPr/>
                    <a:lstStyle/>
                    <a:p>
                      <a:r>
                        <a:rPr lang="en-US" sz="1600" dirty="0" err="1" smtClean="0"/>
                        <a:t>appl</a:t>
                      </a:r>
                      <a:r>
                        <a:rPr lang="en-US" sz="1600" dirty="0" smtClean="0"/>
                        <a:t>[n]</a:t>
                      </a:r>
                      <a:endParaRPr lang="en-US" sz="1600" dirty="0"/>
                    </a:p>
                  </a:txBody>
                  <a:tcPr/>
                </a:tc>
                <a:tc>
                  <a:txBody>
                    <a:bodyPr/>
                    <a:lstStyle/>
                    <a:p>
                      <a:r>
                        <a:rPr lang="en-US" sz="1600" dirty="0" err="1" smtClean="0"/>
                        <a:t>appl</a:t>
                      </a:r>
                      <a:r>
                        <a:rPr lang="en-US" sz="1600" dirty="0" smtClean="0"/>
                        <a:t>[n-20]</a:t>
                      </a:r>
                      <a:endParaRPr lang="en-US" sz="1600" dirty="0"/>
                    </a:p>
                  </a:txBody>
                  <a:tcPr/>
                </a:tc>
                <a:tc>
                  <a:txBody>
                    <a:bodyPr/>
                    <a:lstStyle/>
                    <a:p>
                      <a:r>
                        <a:rPr lang="en-US" sz="1600" dirty="0" err="1" smtClean="0"/>
                        <a:t>appl</a:t>
                      </a:r>
                      <a:r>
                        <a:rPr lang="en-US" sz="1600" dirty="0" smtClean="0"/>
                        <a:t>*h_20</a:t>
                      </a:r>
                      <a:endParaRPr lang="en-US" sz="1600" dirty="0"/>
                    </a:p>
                  </a:txBody>
                  <a:tcPr/>
                </a:tc>
                <a:tc>
                  <a:txBody>
                    <a:bodyPr/>
                    <a:lstStyle/>
                    <a:p>
                      <a:r>
                        <a:rPr lang="en-US" sz="1600" dirty="0" smtClean="0"/>
                        <a:t>appl_1y()</a:t>
                      </a:r>
                      <a:endParaRPr lang="en-US" sz="1600" dirty="0"/>
                    </a:p>
                  </a:txBody>
                  <a:tcPr/>
                </a:tc>
                <a:tc>
                  <a:txBody>
                    <a:bodyPr/>
                    <a:lstStyle/>
                    <a:p>
                      <a:endParaRPr lang="en-US" sz="1600" dirty="0"/>
                    </a:p>
                  </a:txBody>
                  <a:tcPr/>
                </a:tc>
              </a:tr>
              <a:tr h="254364">
                <a:tc>
                  <a:txBody>
                    <a:bodyPr/>
                    <a:lstStyle/>
                    <a:p>
                      <a:r>
                        <a:rPr lang="en-US" sz="1600" dirty="0" smtClean="0"/>
                        <a:t>FB</a:t>
                      </a:r>
                      <a:endParaRPr lang="en-US" sz="1600" dirty="0"/>
                    </a:p>
                  </a:txBody>
                  <a:tcPr/>
                </a:tc>
                <a:tc>
                  <a:txBody>
                    <a:bodyPr/>
                    <a:lstStyle/>
                    <a:p>
                      <a:r>
                        <a:rPr lang="en-US" sz="1600" dirty="0" err="1" smtClean="0"/>
                        <a:t>fb</a:t>
                      </a:r>
                      <a:r>
                        <a:rPr lang="en-US" sz="1600" dirty="0" smtClean="0"/>
                        <a:t>[n]</a:t>
                      </a:r>
                      <a:endParaRPr lang="en-US" sz="1600" dirty="0"/>
                    </a:p>
                  </a:txBody>
                  <a:tcPr/>
                </a:tc>
                <a:tc>
                  <a:txBody>
                    <a:bodyPr/>
                    <a:lstStyle/>
                    <a:p>
                      <a:r>
                        <a:rPr lang="en-US" sz="1600" dirty="0" err="1" smtClean="0"/>
                        <a:t>fb</a:t>
                      </a:r>
                      <a:r>
                        <a:rPr lang="en-US" sz="1600" dirty="0" smtClean="0"/>
                        <a:t>[n-20]</a:t>
                      </a:r>
                      <a:endParaRPr lang="en-US" sz="1600" dirty="0"/>
                    </a:p>
                  </a:txBody>
                  <a:tcPr/>
                </a:tc>
                <a:tc>
                  <a:txBody>
                    <a:bodyPr/>
                    <a:lstStyle/>
                    <a:p>
                      <a:r>
                        <a:rPr lang="en-US" sz="1600" dirty="0" err="1" smtClean="0"/>
                        <a:t>fb</a:t>
                      </a:r>
                      <a:r>
                        <a:rPr lang="en-US" sz="1600" dirty="0" smtClean="0"/>
                        <a:t>*h_20</a:t>
                      </a:r>
                      <a:endParaRPr lang="en-US"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fb_1y()</a:t>
                      </a:r>
                    </a:p>
                  </a:txBody>
                  <a:tcPr/>
                </a:tc>
                <a:tc>
                  <a:txBody>
                    <a:bodyPr/>
                    <a:lstStyle/>
                    <a:p>
                      <a:endParaRPr lang="en-US" sz="1600"/>
                    </a:p>
                  </a:txBody>
                  <a:tcPr/>
                </a:tc>
              </a:tr>
              <a:tr h="254364">
                <a:tc>
                  <a:txBody>
                    <a:bodyPr/>
                    <a:lstStyle/>
                    <a:p>
                      <a:r>
                        <a:rPr lang="en-US" sz="1600" dirty="0" smtClean="0"/>
                        <a:t>GOOG</a:t>
                      </a:r>
                      <a:endParaRPr lang="en-US" sz="1600" dirty="0"/>
                    </a:p>
                  </a:txBody>
                  <a:tcPr/>
                </a:tc>
                <a:tc>
                  <a:txBody>
                    <a:bodyPr/>
                    <a:lstStyle/>
                    <a:p>
                      <a:r>
                        <a:rPr lang="en-US" sz="1600" dirty="0" err="1" smtClean="0"/>
                        <a:t>goog</a:t>
                      </a:r>
                      <a:r>
                        <a:rPr lang="en-US" sz="1600" dirty="0" smtClean="0"/>
                        <a:t>[n]</a:t>
                      </a:r>
                      <a:endParaRPr lang="en-US" sz="1600" dirty="0"/>
                    </a:p>
                  </a:txBody>
                  <a:tcPr/>
                </a:tc>
                <a:tc>
                  <a:txBody>
                    <a:bodyPr/>
                    <a:lstStyle/>
                    <a:p>
                      <a:r>
                        <a:rPr lang="en-US" sz="1600" dirty="0" err="1" smtClean="0"/>
                        <a:t>goog</a:t>
                      </a:r>
                      <a:r>
                        <a:rPr lang="en-US" sz="1600" dirty="0" smtClean="0"/>
                        <a:t>[n-20]</a:t>
                      </a:r>
                      <a:endParaRPr lang="en-US" sz="1600" dirty="0"/>
                    </a:p>
                  </a:txBody>
                  <a:tcPr/>
                </a:tc>
                <a:tc>
                  <a:txBody>
                    <a:bodyPr/>
                    <a:lstStyle/>
                    <a:p>
                      <a:r>
                        <a:rPr lang="en-US" sz="1600" dirty="0" err="1" smtClean="0"/>
                        <a:t>goog</a:t>
                      </a:r>
                      <a:r>
                        <a:rPr lang="en-US" sz="1600" dirty="0" smtClean="0"/>
                        <a:t>*h_20</a:t>
                      </a:r>
                      <a:endParaRPr lang="en-US"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goog_1y()</a:t>
                      </a:r>
                    </a:p>
                  </a:txBody>
                  <a:tcPr/>
                </a:tc>
                <a:tc>
                  <a:txBody>
                    <a:bodyPr/>
                    <a:lstStyle/>
                    <a:p>
                      <a:endParaRPr lang="en-US" sz="1600" dirty="0"/>
                    </a:p>
                  </a:txBody>
                  <a:tcPr/>
                </a:tc>
              </a:tr>
            </a:tbl>
          </a:graphicData>
        </a:graphic>
      </p:graphicFrame>
      <p:sp>
        <p:nvSpPr>
          <p:cNvPr id="32" name="Notched Right Arrow 31"/>
          <p:cNvSpPr/>
          <p:nvPr/>
        </p:nvSpPr>
        <p:spPr>
          <a:xfrm>
            <a:off x="5180342" y="2316908"/>
            <a:ext cx="740470" cy="485752"/>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312894" y="3101788"/>
            <a:ext cx="599844" cy="369332"/>
          </a:xfrm>
          <a:prstGeom prst="rect">
            <a:avLst/>
          </a:prstGeom>
          <a:noFill/>
        </p:spPr>
        <p:txBody>
          <a:bodyPr wrap="none" rtlCol="0">
            <a:spAutoFit/>
          </a:bodyPr>
          <a:lstStyle/>
          <a:p>
            <a:r>
              <a:rPr lang="en-US" dirty="0" smtClean="0"/>
              <a:t>data</a:t>
            </a:r>
            <a:endParaRPr lang="en-US" dirty="0"/>
          </a:p>
        </p:txBody>
      </p:sp>
      <p:sp>
        <p:nvSpPr>
          <p:cNvPr id="30" name="TextBox 29"/>
          <p:cNvSpPr txBox="1"/>
          <p:nvPr/>
        </p:nvSpPr>
        <p:spPr>
          <a:xfrm>
            <a:off x="4976035" y="3019535"/>
            <a:ext cx="954749" cy="369332"/>
          </a:xfrm>
          <a:prstGeom prst="rect">
            <a:avLst/>
          </a:prstGeom>
          <a:noFill/>
        </p:spPr>
        <p:txBody>
          <a:bodyPr wrap="none" rtlCol="0">
            <a:spAutoFit/>
          </a:bodyPr>
          <a:lstStyle/>
          <a:p>
            <a:r>
              <a:rPr lang="en-US" smtClean="0"/>
              <a:t>features</a:t>
            </a:r>
            <a:endParaRPr lang="en-US"/>
          </a:p>
        </p:txBody>
      </p:sp>
      <p:sp>
        <p:nvSpPr>
          <p:cNvPr id="33" name="Oval 32"/>
          <p:cNvSpPr/>
          <p:nvPr/>
        </p:nvSpPr>
        <p:spPr>
          <a:xfrm>
            <a:off x="2214090" y="1163533"/>
            <a:ext cx="3378707" cy="343602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085767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8379" y="99755"/>
            <a:ext cx="9009790" cy="668408"/>
          </a:xfrm>
        </p:spPr>
        <p:txBody>
          <a:bodyPr/>
          <a:lstStyle/>
          <a:p>
            <a:r>
              <a:rPr lang="en-US" dirty="0" smtClean="0"/>
              <a:t>Data Sequence in Tables Example</a:t>
            </a:r>
            <a:endParaRPr lang="en-US" dirty="0"/>
          </a:p>
        </p:txBody>
      </p:sp>
      <p:sp>
        <p:nvSpPr>
          <p:cNvPr id="4" name="TextBox 3"/>
          <p:cNvSpPr txBox="1"/>
          <p:nvPr/>
        </p:nvSpPr>
        <p:spPr>
          <a:xfrm>
            <a:off x="50362" y="3637327"/>
            <a:ext cx="1791003" cy="1200329"/>
          </a:xfrm>
          <a:prstGeom prst="rect">
            <a:avLst/>
          </a:prstGeom>
          <a:noFill/>
        </p:spPr>
        <p:txBody>
          <a:bodyPr wrap="none" rtlCol="0">
            <a:spAutoFit/>
          </a:bodyPr>
          <a:lstStyle/>
          <a:p>
            <a:r>
              <a:rPr lang="en-US" dirty="0"/>
              <a:t>Discrete </a:t>
            </a:r>
            <a:r>
              <a:rPr lang="en-US" dirty="0" smtClean="0"/>
              <a:t>data for </a:t>
            </a:r>
            <a:endParaRPr lang="en-US" dirty="0" smtClean="0"/>
          </a:p>
          <a:p>
            <a:r>
              <a:rPr lang="en-US" dirty="0" smtClean="0"/>
              <a:t>each </a:t>
            </a:r>
            <a:r>
              <a:rPr lang="en-US" dirty="0" smtClean="0"/>
              <a:t>source </a:t>
            </a:r>
            <a:endParaRPr lang="en-US" dirty="0" smtClean="0"/>
          </a:p>
          <a:p>
            <a:r>
              <a:rPr lang="en-US" dirty="0" smtClean="0"/>
              <a:t>A</a:t>
            </a:r>
            <a:r>
              <a:rPr lang="en-US" dirty="0" smtClean="0"/>
              <a:t>, B, C.. </a:t>
            </a:r>
            <a:endParaRPr lang="en-US" dirty="0"/>
          </a:p>
          <a:p>
            <a:r>
              <a:rPr lang="en-US" dirty="0" err="1"/>
              <a:t>x</a:t>
            </a:r>
            <a:r>
              <a:rPr lang="en-US" baseline="-25000" dirty="0" err="1"/>
              <a:t>n</a:t>
            </a:r>
            <a:r>
              <a:rPr lang="en-US" dirty="0"/>
              <a:t> = x1, x2, x3,  …</a:t>
            </a:r>
          </a:p>
        </p:txBody>
      </p:sp>
      <p:pic>
        <p:nvPicPr>
          <p:cNvPr id="5" name="Picture 4" descr="image9_121.png"/>
          <p:cNvPicPr>
            <a:picLocks noChangeAspect="1"/>
          </p:cNvPicPr>
          <p:nvPr/>
        </p:nvPicPr>
        <p:blipFill rotWithShape="1">
          <a:blip r:embed="rId2">
            <a:extLst>
              <a:ext uri="{28A0092B-C50C-407E-A947-70E740481C1C}">
                <a14:useLocalDpi xmlns:a14="http://schemas.microsoft.com/office/drawing/2010/main" val="0"/>
              </a:ext>
            </a:extLst>
          </a:blip>
          <a:srcRect l="1622" t="12334" r="73728"/>
          <a:stretch/>
        </p:blipFill>
        <p:spPr>
          <a:xfrm>
            <a:off x="-2800434" y="-122007"/>
            <a:ext cx="996762" cy="1922110"/>
          </a:xfrm>
          <a:prstGeom prst="rect">
            <a:avLst/>
          </a:prstGeom>
        </p:spPr>
      </p:pic>
      <p:pic>
        <p:nvPicPr>
          <p:cNvPr id="8" name="Picture 7" descr="img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47" y="1710060"/>
            <a:ext cx="1080045" cy="606848"/>
          </a:xfrm>
          <a:prstGeom prst="rect">
            <a:avLst/>
          </a:prstGeom>
        </p:spPr>
      </p:pic>
      <p:sp>
        <p:nvSpPr>
          <p:cNvPr id="3" name="TextBox 2"/>
          <p:cNvSpPr txBox="1"/>
          <p:nvPr/>
        </p:nvSpPr>
        <p:spPr>
          <a:xfrm>
            <a:off x="59646" y="1827196"/>
            <a:ext cx="729687" cy="369332"/>
          </a:xfrm>
          <a:prstGeom prst="rect">
            <a:avLst/>
          </a:prstGeom>
          <a:noFill/>
        </p:spPr>
        <p:txBody>
          <a:bodyPr wrap="none" rtlCol="0">
            <a:spAutoFit/>
          </a:bodyPr>
          <a:lstStyle/>
          <a:p>
            <a:r>
              <a:rPr lang="en-US" dirty="0" smtClean="0"/>
              <a:t>Apple</a:t>
            </a:r>
            <a:endParaRPr lang="en-US" dirty="0"/>
          </a:p>
        </p:txBody>
      </p:sp>
      <p:pic>
        <p:nvPicPr>
          <p:cNvPr id="40" name="Picture 39" descr="img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251" y="2684833"/>
            <a:ext cx="1114894" cy="626429"/>
          </a:xfrm>
          <a:prstGeom prst="rect">
            <a:avLst/>
          </a:prstGeom>
        </p:spPr>
      </p:pic>
      <p:sp>
        <p:nvSpPr>
          <p:cNvPr id="41" name="TextBox 40"/>
          <p:cNvSpPr txBox="1"/>
          <p:nvPr/>
        </p:nvSpPr>
        <p:spPr>
          <a:xfrm>
            <a:off x="91585" y="2834869"/>
            <a:ext cx="851515" cy="369332"/>
          </a:xfrm>
          <a:prstGeom prst="rect">
            <a:avLst/>
          </a:prstGeom>
          <a:noFill/>
        </p:spPr>
        <p:txBody>
          <a:bodyPr wrap="none" rtlCol="0">
            <a:spAutoFit/>
          </a:bodyPr>
          <a:lstStyle/>
          <a:p>
            <a:r>
              <a:rPr lang="en-US" dirty="0" smtClean="0"/>
              <a:t>Google</a:t>
            </a:r>
            <a:endParaRPr lang="en-US" dirty="0"/>
          </a:p>
        </p:txBody>
      </p:sp>
      <p:sp>
        <p:nvSpPr>
          <p:cNvPr id="6" name="TextBox 5"/>
          <p:cNvSpPr txBox="1"/>
          <p:nvPr/>
        </p:nvSpPr>
        <p:spPr>
          <a:xfrm>
            <a:off x="80948" y="2235215"/>
            <a:ext cx="242374" cy="646331"/>
          </a:xfrm>
          <a:prstGeom prst="rect">
            <a:avLst/>
          </a:prstGeom>
          <a:noFill/>
        </p:spPr>
        <p:txBody>
          <a:bodyPr wrap="none" rtlCol="0">
            <a:spAutoFit/>
          </a:bodyPr>
          <a:lstStyle/>
          <a:p>
            <a:r>
              <a:rPr lang="en-US" dirty="0" smtClean="0"/>
              <a:t>.</a:t>
            </a:r>
          </a:p>
          <a:p>
            <a:r>
              <a:rPr lang="en-US" dirty="0" smtClean="0"/>
              <a:t>.</a:t>
            </a:r>
            <a:endParaRPr lang="en-US" dirty="0"/>
          </a:p>
        </p:txBody>
      </p:sp>
      <p:sp>
        <p:nvSpPr>
          <p:cNvPr id="7" name="Notched Right Arrow 6"/>
          <p:cNvSpPr/>
          <p:nvPr/>
        </p:nvSpPr>
        <p:spPr>
          <a:xfrm>
            <a:off x="2171114" y="2349117"/>
            <a:ext cx="740470" cy="485752"/>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241332" y="1472051"/>
            <a:ext cx="1693748" cy="3051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r>
            <a:br>
              <a:rPr lang="en-US" dirty="0"/>
            </a:br>
            <a:endParaRPr lang="en-US" dirty="0"/>
          </a:p>
          <a:p>
            <a:pPr algn="ctr"/>
            <a:r>
              <a:rPr lang="en-US" sz="1600" dirty="0" smtClean="0"/>
              <a:t>Preprocess:</a:t>
            </a:r>
          </a:p>
          <a:p>
            <a:pPr algn="ctr"/>
            <a:r>
              <a:rPr lang="en-US" sz="1600" dirty="0" smtClean="0"/>
              <a:t>Filter/</a:t>
            </a:r>
          </a:p>
          <a:p>
            <a:pPr algn="ctr"/>
            <a:r>
              <a:rPr lang="en-US" sz="1600" dirty="0" smtClean="0"/>
              <a:t>Convolution</a:t>
            </a:r>
          </a:p>
          <a:p>
            <a:pPr algn="ctr"/>
            <a:r>
              <a:rPr lang="en-US" sz="1600" dirty="0" smtClean="0"/>
              <a:t>Correlation</a:t>
            </a:r>
          </a:p>
          <a:p>
            <a:pPr algn="ctr"/>
            <a:r>
              <a:rPr lang="en-US" sz="1600" dirty="0" smtClean="0"/>
              <a:t>Mean, </a:t>
            </a:r>
            <a:r>
              <a:rPr lang="en-US" sz="1600" dirty="0" err="1" smtClean="0"/>
              <a:t>var</a:t>
            </a:r>
            <a:r>
              <a:rPr lang="en-US" sz="1600" dirty="0" smtClean="0"/>
              <a:t>, stats</a:t>
            </a:r>
          </a:p>
          <a:p>
            <a:pPr algn="ctr"/>
            <a:endParaRPr lang="en-US" sz="1600" dirty="0"/>
          </a:p>
          <a:p>
            <a:pPr algn="ctr"/>
            <a:r>
              <a:rPr lang="en-US" sz="1600" dirty="0" smtClean="0"/>
              <a:t>Windows of time</a:t>
            </a:r>
          </a:p>
          <a:p>
            <a:pPr algn="ctr"/>
            <a:endParaRPr lang="en-US" dirty="0"/>
          </a:p>
        </p:txBody>
      </p:sp>
      <p:sp>
        <p:nvSpPr>
          <p:cNvPr id="23" name="TextBox 22"/>
          <p:cNvSpPr txBox="1"/>
          <p:nvPr/>
        </p:nvSpPr>
        <p:spPr>
          <a:xfrm>
            <a:off x="80948" y="5174124"/>
            <a:ext cx="1633781" cy="646331"/>
          </a:xfrm>
          <a:prstGeom prst="rect">
            <a:avLst/>
          </a:prstGeom>
          <a:noFill/>
        </p:spPr>
        <p:txBody>
          <a:bodyPr wrap="none" rtlCol="0">
            <a:spAutoFit/>
          </a:bodyPr>
          <a:lstStyle/>
          <a:p>
            <a:r>
              <a:rPr lang="en-US" dirty="0" smtClean="0"/>
              <a:t>Data Input and </a:t>
            </a:r>
          </a:p>
          <a:p>
            <a:r>
              <a:rPr lang="en-US" dirty="0" smtClean="0"/>
              <a:t>Temp Storage</a:t>
            </a:r>
            <a:endParaRPr lang="en-US" dirty="0"/>
          </a:p>
        </p:txBody>
      </p:sp>
      <p:sp>
        <p:nvSpPr>
          <p:cNvPr id="25" name="TextBox 24"/>
          <p:cNvSpPr txBox="1"/>
          <p:nvPr/>
        </p:nvSpPr>
        <p:spPr>
          <a:xfrm>
            <a:off x="3342008" y="5174124"/>
            <a:ext cx="1927322" cy="923330"/>
          </a:xfrm>
          <a:prstGeom prst="rect">
            <a:avLst/>
          </a:prstGeom>
          <a:noFill/>
        </p:spPr>
        <p:txBody>
          <a:bodyPr wrap="none" rtlCol="0">
            <a:spAutoFit/>
          </a:bodyPr>
          <a:lstStyle/>
          <a:p>
            <a:r>
              <a:rPr lang="en-US" dirty="0" smtClean="0"/>
              <a:t>Preprocess</a:t>
            </a:r>
          </a:p>
          <a:p>
            <a:r>
              <a:rPr lang="en-US" dirty="0" smtClean="0"/>
              <a:t>(and lose </a:t>
            </a:r>
          </a:p>
          <a:p>
            <a:r>
              <a:rPr lang="en-US" dirty="0" smtClean="0"/>
              <a:t>some information)</a:t>
            </a:r>
            <a:endParaRPr lang="en-US" dirty="0"/>
          </a:p>
        </p:txBody>
      </p:sp>
      <p:sp>
        <p:nvSpPr>
          <p:cNvPr id="26" name="TextBox 25"/>
          <p:cNvSpPr txBox="1"/>
          <p:nvPr/>
        </p:nvSpPr>
        <p:spPr>
          <a:xfrm>
            <a:off x="7824107" y="5756505"/>
            <a:ext cx="2107565" cy="369332"/>
          </a:xfrm>
          <a:prstGeom prst="rect">
            <a:avLst/>
          </a:prstGeom>
          <a:noFill/>
        </p:spPr>
        <p:txBody>
          <a:bodyPr wrap="none" rtlCol="0">
            <a:spAutoFit/>
          </a:bodyPr>
          <a:lstStyle/>
          <a:p>
            <a:r>
              <a:rPr lang="en-US" dirty="0" smtClean="0"/>
              <a:t>Descriptive Statistics</a:t>
            </a:r>
            <a:endParaRPr lang="en-US" dirty="0"/>
          </a:p>
        </p:txBody>
      </p:sp>
      <p:sp>
        <p:nvSpPr>
          <p:cNvPr id="32" name="Notched Right Arrow 31"/>
          <p:cNvSpPr/>
          <p:nvPr/>
        </p:nvSpPr>
        <p:spPr>
          <a:xfrm>
            <a:off x="5180342" y="2316908"/>
            <a:ext cx="740470" cy="485752"/>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312894" y="3101788"/>
            <a:ext cx="599844" cy="369332"/>
          </a:xfrm>
          <a:prstGeom prst="rect">
            <a:avLst/>
          </a:prstGeom>
          <a:noFill/>
        </p:spPr>
        <p:txBody>
          <a:bodyPr wrap="none" rtlCol="0">
            <a:spAutoFit/>
          </a:bodyPr>
          <a:lstStyle/>
          <a:p>
            <a:r>
              <a:rPr lang="en-US" dirty="0" smtClean="0"/>
              <a:t>data</a:t>
            </a:r>
            <a:endParaRPr lang="en-US" dirty="0"/>
          </a:p>
        </p:txBody>
      </p:sp>
      <p:sp>
        <p:nvSpPr>
          <p:cNvPr id="30" name="TextBox 29"/>
          <p:cNvSpPr txBox="1"/>
          <p:nvPr/>
        </p:nvSpPr>
        <p:spPr>
          <a:xfrm>
            <a:off x="4976035" y="3019535"/>
            <a:ext cx="954749" cy="369332"/>
          </a:xfrm>
          <a:prstGeom prst="rect">
            <a:avLst/>
          </a:prstGeom>
          <a:noFill/>
        </p:spPr>
        <p:txBody>
          <a:bodyPr wrap="none" rtlCol="0">
            <a:spAutoFit/>
          </a:bodyPr>
          <a:lstStyle/>
          <a:p>
            <a:r>
              <a:rPr lang="en-US" smtClean="0"/>
              <a:t>features</a:t>
            </a:r>
            <a:endParaRPr lang="en-US"/>
          </a:p>
        </p:txBody>
      </p:sp>
      <p:sp>
        <p:nvSpPr>
          <p:cNvPr id="33" name="Oval 32"/>
          <p:cNvSpPr/>
          <p:nvPr/>
        </p:nvSpPr>
        <p:spPr>
          <a:xfrm>
            <a:off x="2214090" y="1163533"/>
            <a:ext cx="3378707" cy="343602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1990" y="712557"/>
            <a:ext cx="4893012" cy="199500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3565" y="2976640"/>
            <a:ext cx="2974315" cy="2835514"/>
          </a:xfrm>
          <a:prstGeom prst="rect">
            <a:avLst/>
          </a:prstGeom>
        </p:spPr>
      </p:pic>
    </p:spTree>
    <p:extLst>
      <p:ext uri="{BB962C8B-B14F-4D97-AF65-F5344CB8AC3E}">
        <p14:creationId xmlns:p14="http://schemas.microsoft.com/office/powerpoint/2010/main" val="9964280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62064" y="2782527"/>
            <a:ext cx="6217894" cy="923330"/>
          </a:xfrm>
          <a:prstGeom prst="rect">
            <a:avLst/>
          </a:prstGeom>
          <a:solidFill>
            <a:schemeClr val="tx1">
              <a:alpha val="86000"/>
            </a:schemeClr>
          </a:solidFill>
          <a:effectLst>
            <a:outerShdw blurRad="50800" dist="38100" dir="2700000" algn="tl" rotWithShape="0">
              <a:srgbClr val="000000">
                <a:alpha val="43000"/>
              </a:srgbClr>
            </a:outerShdw>
          </a:effectLst>
        </p:spPr>
        <p:txBody>
          <a:bodyPr wrap="square" lIns="274320" tIns="274320" rIns="274320" bIns="274320" rtlCol="0">
            <a:spAutoFit/>
          </a:bodyPr>
          <a:lstStyle/>
          <a:p>
            <a:pPr algn="ctr"/>
            <a:r>
              <a:rPr lang="en-US" sz="2400" dirty="0" smtClean="0">
                <a:solidFill>
                  <a:schemeClr val="bg1"/>
                </a:solidFill>
                <a:latin typeface="Helvetica Neue Light"/>
                <a:cs typeface="Helvetica Neue Light"/>
              </a:rPr>
              <a:t>Correlation </a:t>
            </a:r>
            <a:r>
              <a:rPr lang="en-US" sz="2400" dirty="0" err="1" smtClean="0">
                <a:solidFill>
                  <a:schemeClr val="bg1"/>
                </a:solidFill>
                <a:latin typeface="Helvetica Neue Light"/>
                <a:cs typeface="Helvetica Neue Light"/>
              </a:rPr>
              <a:t>Matricies</a:t>
            </a:r>
            <a:endParaRPr lang="en-US" sz="2400" dirty="0">
              <a:solidFill>
                <a:schemeClr val="bg1"/>
              </a:solidFill>
              <a:latin typeface="Helvetica Neue Light"/>
              <a:cs typeface="Helvetica Neue Light"/>
            </a:endParaRPr>
          </a:p>
        </p:txBody>
      </p:sp>
    </p:spTree>
    <p:extLst>
      <p:ext uri="{BB962C8B-B14F-4D97-AF65-F5344CB8AC3E}">
        <p14:creationId xmlns:p14="http://schemas.microsoft.com/office/powerpoint/2010/main" val="18954563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Correlation and Covariance</a:t>
            </a:r>
            <a:endParaRPr lang="en-US" dirty="0"/>
          </a:p>
        </p:txBody>
      </p:sp>
      <p:pic>
        <p:nvPicPr>
          <p:cNvPr id="6" name="Picture 5"/>
          <p:cNvPicPr>
            <a:picLocks noChangeAspect="1"/>
          </p:cNvPicPr>
          <p:nvPr/>
        </p:nvPicPr>
        <p:blipFill rotWithShape="1">
          <a:blip r:embed="rId2"/>
          <a:srcRect b="37813"/>
          <a:stretch/>
        </p:blipFill>
        <p:spPr>
          <a:xfrm>
            <a:off x="2209800" y="1234721"/>
            <a:ext cx="6311421" cy="1215366"/>
          </a:xfrm>
          <a:prstGeom prst="rect">
            <a:avLst/>
          </a:prstGeom>
        </p:spPr>
      </p:pic>
      <p:pic>
        <p:nvPicPr>
          <p:cNvPr id="8" name="Picture 7"/>
          <p:cNvPicPr>
            <a:picLocks noChangeAspect="1"/>
          </p:cNvPicPr>
          <p:nvPr/>
        </p:nvPicPr>
        <p:blipFill>
          <a:blip r:embed="rId3"/>
          <a:stretch>
            <a:fillRect/>
          </a:stretch>
        </p:blipFill>
        <p:spPr>
          <a:xfrm>
            <a:off x="7662333" y="5918814"/>
            <a:ext cx="2853504" cy="191296"/>
          </a:xfrm>
          <a:prstGeom prst="rect">
            <a:avLst/>
          </a:prstGeom>
        </p:spPr>
      </p:pic>
      <p:pic>
        <p:nvPicPr>
          <p:cNvPr id="9" name="Picture 8"/>
          <p:cNvPicPr>
            <a:picLocks noChangeAspect="1"/>
          </p:cNvPicPr>
          <p:nvPr/>
        </p:nvPicPr>
        <p:blipFill>
          <a:blip r:embed="rId4"/>
          <a:stretch>
            <a:fillRect/>
          </a:stretch>
        </p:blipFill>
        <p:spPr>
          <a:xfrm>
            <a:off x="1981200" y="3032478"/>
            <a:ext cx="3416300" cy="2768600"/>
          </a:xfrm>
          <a:prstGeom prst="rect">
            <a:avLst/>
          </a:prstGeom>
        </p:spPr>
      </p:pic>
      <p:pic>
        <p:nvPicPr>
          <p:cNvPr id="10" name="Picture 9"/>
          <p:cNvPicPr>
            <a:picLocks noChangeAspect="1"/>
          </p:cNvPicPr>
          <p:nvPr/>
        </p:nvPicPr>
        <p:blipFill>
          <a:blip r:embed="rId5"/>
          <a:stretch>
            <a:fillRect/>
          </a:stretch>
        </p:blipFill>
        <p:spPr>
          <a:xfrm>
            <a:off x="5128086" y="2462915"/>
            <a:ext cx="4457700" cy="762000"/>
          </a:xfrm>
          <a:prstGeom prst="rect">
            <a:avLst/>
          </a:prstGeom>
        </p:spPr>
      </p:pic>
      <p:pic>
        <p:nvPicPr>
          <p:cNvPr id="11" name="Picture 10"/>
          <p:cNvPicPr>
            <a:picLocks noChangeAspect="1"/>
          </p:cNvPicPr>
          <p:nvPr/>
        </p:nvPicPr>
        <p:blipFill>
          <a:blip r:embed="rId6"/>
          <a:stretch>
            <a:fillRect/>
          </a:stretch>
        </p:blipFill>
        <p:spPr>
          <a:xfrm>
            <a:off x="1524001" y="7363257"/>
            <a:ext cx="6311421" cy="1954389"/>
          </a:xfrm>
          <a:prstGeom prst="rect">
            <a:avLst/>
          </a:prstGeom>
        </p:spPr>
      </p:pic>
    </p:spTree>
    <p:extLst>
      <p:ext uri="{BB962C8B-B14F-4D97-AF65-F5344CB8AC3E}">
        <p14:creationId xmlns:p14="http://schemas.microsoft.com/office/powerpoint/2010/main" val="12408488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Correlation and Covariance</a:t>
            </a:r>
            <a:endParaRPr lang="en-US" dirty="0"/>
          </a:p>
        </p:txBody>
      </p:sp>
      <p:pic>
        <p:nvPicPr>
          <p:cNvPr id="6" name="Picture 5"/>
          <p:cNvPicPr>
            <a:picLocks noChangeAspect="1"/>
          </p:cNvPicPr>
          <p:nvPr/>
        </p:nvPicPr>
        <p:blipFill rotWithShape="1">
          <a:blip r:embed="rId2"/>
          <a:srcRect b="37813"/>
          <a:stretch/>
        </p:blipFill>
        <p:spPr>
          <a:xfrm>
            <a:off x="2209800" y="1234721"/>
            <a:ext cx="6311421" cy="1215366"/>
          </a:xfrm>
          <a:prstGeom prst="rect">
            <a:avLst/>
          </a:prstGeom>
        </p:spPr>
      </p:pic>
      <p:pic>
        <p:nvPicPr>
          <p:cNvPr id="8" name="Picture 7"/>
          <p:cNvPicPr>
            <a:picLocks noChangeAspect="1"/>
          </p:cNvPicPr>
          <p:nvPr/>
        </p:nvPicPr>
        <p:blipFill>
          <a:blip r:embed="rId3"/>
          <a:stretch>
            <a:fillRect/>
          </a:stretch>
        </p:blipFill>
        <p:spPr>
          <a:xfrm>
            <a:off x="7662333" y="5918814"/>
            <a:ext cx="2853504" cy="191296"/>
          </a:xfrm>
          <a:prstGeom prst="rect">
            <a:avLst/>
          </a:prstGeom>
        </p:spPr>
      </p:pic>
      <p:pic>
        <p:nvPicPr>
          <p:cNvPr id="9" name="Picture 8"/>
          <p:cNvPicPr>
            <a:picLocks noChangeAspect="1"/>
          </p:cNvPicPr>
          <p:nvPr/>
        </p:nvPicPr>
        <p:blipFill>
          <a:blip r:embed="rId4"/>
          <a:stretch>
            <a:fillRect/>
          </a:stretch>
        </p:blipFill>
        <p:spPr>
          <a:xfrm>
            <a:off x="1981200" y="3032478"/>
            <a:ext cx="3416300" cy="2768600"/>
          </a:xfrm>
          <a:prstGeom prst="rect">
            <a:avLst/>
          </a:prstGeom>
        </p:spPr>
      </p:pic>
      <p:pic>
        <p:nvPicPr>
          <p:cNvPr id="10" name="Picture 9"/>
          <p:cNvPicPr>
            <a:picLocks noChangeAspect="1"/>
          </p:cNvPicPr>
          <p:nvPr/>
        </p:nvPicPr>
        <p:blipFill>
          <a:blip r:embed="rId5"/>
          <a:stretch>
            <a:fillRect/>
          </a:stretch>
        </p:blipFill>
        <p:spPr>
          <a:xfrm>
            <a:off x="5128086" y="2462915"/>
            <a:ext cx="4457700" cy="762000"/>
          </a:xfrm>
          <a:prstGeom prst="rect">
            <a:avLst/>
          </a:prstGeom>
        </p:spPr>
      </p:pic>
      <p:pic>
        <p:nvPicPr>
          <p:cNvPr id="11" name="Picture 10"/>
          <p:cNvPicPr>
            <a:picLocks noChangeAspect="1"/>
          </p:cNvPicPr>
          <p:nvPr/>
        </p:nvPicPr>
        <p:blipFill>
          <a:blip r:embed="rId6"/>
          <a:stretch>
            <a:fillRect/>
          </a:stretch>
        </p:blipFill>
        <p:spPr>
          <a:xfrm>
            <a:off x="1524001" y="7363257"/>
            <a:ext cx="6311421" cy="1954389"/>
          </a:xfrm>
          <a:prstGeom prst="rect">
            <a:avLst/>
          </a:prstGeom>
        </p:spPr>
      </p:pic>
      <p:pic>
        <p:nvPicPr>
          <p:cNvPr id="12" name="Picture 11"/>
          <p:cNvPicPr>
            <a:picLocks noChangeAspect="1"/>
          </p:cNvPicPr>
          <p:nvPr/>
        </p:nvPicPr>
        <p:blipFill rotWithShape="1">
          <a:blip r:embed="rId7"/>
          <a:srcRect l="-30" r="30842"/>
          <a:stretch/>
        </p:blipFill>
        <p:spPr>
          <a:xfrm>
            <a:off x="5686548" y="3942784"/>
            <a:ext cx="4909922" cy="1234153"/>
          </a:xfrm>
          <a:prstGeom prst="rect">
            <a:avLst/>
          </a:prstGeom>
        </p:spPr>
      </p:pic>
      <p:sp>
        <p:nvSpPr>
          <p:cNvPr id="3" name="Rectangle 2"/>
          <p:cNvSpPr/>
          <p:nvPr/>
        </p:nvSpPr>
        <p:spPr>
          <a:xfrm>
            <a:off x="5686549" y="3810219"/>
            <a:ext cx="4193649" cy="40767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Properties</a:t>
            </a:r>
          </a:p>
        </p:txBody>
      </p:sp>
    </p:spTree>
    <p:extLst>
      <p:ext uri="{BB962C8B-B14F-4D97-AF65-F5344CB8AC3E}">
        <p14:creationId xmlns:p14="http://schemas.microsoft.com/office/powerpoint/2010/main" val="7336654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Covariance: Alternative Format</a:t>
            </a:r>
            <a:endParaRPr lang="en-US" dirty="0"/>
          </a:p>
        </p:txBody>
      </p:sp>
      <p:pic>
        <p:nvPicPr>
          <p:cNvPr id="4" name="Picture 3"/>
          <p:cNvPicPr>
            <a:picLocks noChangeAspect="1"/>
          </p:cNvPicPr>
          <p:nvPr/>
        </p:nvPicPr>
        <p:blipFill rotWithShape="1">
          <a:blip r:embed="rId2"/>
          <a:srcRect l="1926" r="41993" b="75472"/>
          <a:stretch/>
        </p:blipFill>
        <p:spPr>
          <a:xfrm>
            <a:off x="2133600" y="1187604"/>
            <a:ext cx="6744871" cy="451026"/>
          </a:xfrm>
          <a:prstGeom prst="rect">
            <a:avLst/>
          </a:prstGeom>
        </p:spPr>
      </p:pic>
      <p:pic>
        <p:nvPicPr>
          <p:cNvPr id="5" name="Picture 4"/>
          <p:cNvPicPr>
            <a:picLocks noChangeAspect="1"/>
          </p:cNvPicPr>
          <p:nvPr/>
        </p:nvPicPr>
        <p:blipFill rotWithShape="1">
          <a:blip r:embed="rId3"/>
          <a:srcRect l="11429" t="33497" b="19654"/>
          <a:stretch/>
        </p:blipFill>
        <p:spPr>
          <a:xfrm>
            <a:off x="2258960" y="3459214"/>
            <a:ext cx="2696044" cy="318323"/>
          </a:xfrm>
          <a:prstGeom prst="rect">
            <a:avLst/>
          </a:prstGeom>
        </p:spPr>
      </p:pic>
      <p:pic>
        <p:nvPicPr>
          <p:cNvPr id="6" name="Picture 5"/>
          <p:cNvPicPr>
            <a:picLocks noChangeAspect="1"/>
          </p:cNvPicPr>
          <p:nvPr/>
        </p:nvPicPr>
        <p:blipFill rotWithShape="1">
          <a:blip r:embed="rId4"/>
          <a:srcRect t="33300"/>
          <a:stretch/>
        </p:blipFill>
        <p:spPr>
          <a:xfrm>
            <a:off x="2258965" y="4564490"/>
            <a:ext cx="2379059" cy="317370"/>
          </a:xfrm>
          <a:prstGeom prst="rect">
            <a:avLst/>
          </a:prstGeom>
        </p:spPr>
      </p:pic>
      <p:pic>
        <p:nvPicPr>
          <p:cNvPr id="7" name="Picture 6"/>
          <p:cNvPicPr>
            <a:picLocks noChangeAspect="1"/>
          </p:cNvPicPr>
          <p:nvPr/>
        </p:nvPicPr>
        <p:blipFill rotWithShape="1">
          <a:blip r:embed="rId2"/>
          <a:srcRect l="1926" t="19481"/>
          <a:stretch/>
        </p:blipFill>
        <p:spPr>
          <a:xfrm>
            <a:off x="1882752" y="1630710"/>
            <a:ext cx="8686800" cy="1090424"/>
          </a:xfrm>
          <a:prstGeom prst="rect">
            <a:avLst/>
          </a:prstGeom>
        </p:spPr>
      </p:pic>
    </p:spTree>
    <p:extLst>
      <p:ext uri="{BB962C8B-B14F-4D97-AF65-F5344CB8AC3E}">
        <p14:creationId xmlns:p14="http://schemas.microsoft.com/office/powerpoint/2010/main" val="20114494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Matrix</a:t>
            </a:r>
            <a:endParaRPr lang="en-US" dirty="0"/>
          </a:p>
        </p:txBody>
      </p:sp>
      <p:cxnSp>
        <p:nvCxnSpPr>
          <p:cNvPr id="5" name="Straight Arrow Connector 4"/>
          <p:cNvCxnSpPr/>
          <p:nvPr/>
        </p:nvCxnSpPr>
        <p:spPr>
          <a:xfrm>
            <a:off x="2579022" y="1846181"/>
            <a:ext cx="23314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2579022" y="2167915"/>
            <a:ext cx="23314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579022" y="2771870"/>
            <a:ext cx="23314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915801" y="1648627"/>
            <a:ext cx="401635" cy="369332"/>
          </a:xfrm>
          <a:prstGeom prst="rect">
            <a:avLst/>
          </a:prstGeom>
          <a:noFill/>
        </p:spPr>
        <p:txBody>
          <a:bodyPr wrap="none" rtlCol="0">
            <a:spAutoFit/>
          </a:bodyPr>
          <a:lstStyle/>
          <a:p>
            <a:r>
              <a:rPr lang="en-US" dirty="0"/>
              <a:t>x1</a:t>
            </a:r>
          </a:p>
        </p:txBody>
      </p:sp>
      <p:sp>
        <p:nvSpPr>
          <p:cNvPr id="10" name="TextBox 9"/>
          <p:cNvSpPr txBox="1"/>
          <p:nvPr/>
        </p:nvSpPr>
        <p:spPr>
          <a:xfrm>
            <a:off x="1927091" y="1959069"/>
            <a:ext cx="401635" cy="369332"/>
          </a:xfrm>
          <a:prstGeom prst="rect">
            <a:avLst/>
          </a:prstGeom>
          <a:noFill/>
        </p:spPr>
        <p:txBody>
          <a:bodyPr wrap="none" rtlCol="0">
            <a:spAutoFit/>
          </a:bodyPr>
          <a:lstStyle/>
          <a:p>
            <a:r>
              <a:rPr lang="en-US" dirty="0"/>
              <a:t>x2</a:t>
            </a:r>
          </a:p>
        </p:txBody>
      </p:sp>
      <p:sp>
        <p:nvSpPr>
          <p:cNvPr id="11" name="TextBox 10"/>
          <p:cNvSpPr txBox="1"/>
          <p:nvPr/>
        </p:nvSpPr>
        <p:spPr>
          <a:xfrm>
            <a:off x="1955312" y="2587204"/>
            <a:ext cx="405918" cy="369332"/>
          </a:xfrm>
          <a:prstGeom prst="rect">
            <a:avLst/>
          </a:prstGeom>
          <a:noFill/>
        </p:spPr>
        <p:txBody>
          <a:bodyPr wrap="none" rtlCol="0">
            <a:spAutoFit/>
          </a:bodyPr>
          <a:lstStyle/>
          <a:p>
            <a:r>
              <a:rPr lang="en-US" dirty="0" err="1"/>
              <a:t>xn</a:t>
            </a:r>
            <a:endParaRPr lang="en-US" dirty="0"/>
          </a:p>
        </p:txBody>
      </p:sp>
      <p:sp>
        <p:nvSpPr>
          <p:cNvPr id="3" name="TextBox 2"/>
          <p:cNvSpPr txBox="1"/>
          <p:nvPr/>
        </p:nvSpPr>
        <p:spPr>
          <a:xfrm>
            <a:off x="1955313" y="3406323"/>
            <a:ext cx="2060821" cy="923330"/>
          </a:xfrm>
          <a:prstGeom prst="rect">
            <a:avLst/>
          </a:prstGeom>
          <a:noFill/>
        </p:spPr>
        <p:txBody>
          <a:bodyPr wrap="none" rtlCol="0">
            <a:spAutoFit/>
          </a:bodyPr>
          <a:lstStyle/>
          <a:p>
            <a:r>
              <a:rPr lang="en-US" dirty="0"/>
              <a:t>Many samples, or a </a:t>
            </a:r>
            <a:br>
              <a:rPr lang="en-US" dirty="0"/>
            </a:br>
            <a:r>
              <a:rPr lang="en-US" dirty="0"/>
              <a:t>sequence in time</a:t>
            </a:r>
          </a:p>
          <a:p>
            <a:r>
              <a:rPr lang="en-US" dirty="0"/>
              <a:t>x1(t), x2(t), .. </a:t>
            </a:r>
            <a:r>
              <a:rPr lang="en-US" dirty="0" err="1"/>
              <a:t>xn</a:t>
            </a:r>
            <a:r>
              <a:rPr lang="en-US" dirty="0"/>
              <a:t>(t)</a:t>
            </a:r>
          </a:p>
        </p:txBody>
      </p:sp>
      <p:sp>
        <p:nvSpPr>
          <p:cNvPr id="20" name="TextBox 19"/>
          <p:cNvSpPr txBox="1"/>
          <p:nvPr/>
        </p:nvSpPr>
        <p:spPr>
          <a:xfrm>
            <a:off x="1927091" y="4958320"/>
            <a:ext cx="7315401" cy="1200329"/>
          </a:xfrm>
          <a:prstGeom prst="rect">
            <a:avLst/>
          </a:prstGeom>
          <a:noFill/>
        </p:spPr>
        <p:txBody>
          <a:bodyPr wrap="none" rtlCol="0">
            <a:spAutoFit/>
          </a:bodyPr>
          <a:lstStyle/>
          <a:p>
            <a:r>
              <a:rPr lang="en-US" dirty="0"/>
              <a:t>To estimate from data:</a:t>
            </a:r>
          </a:p>
          <a:p>
            <a:pPr marL="342900" indent="-342900">
              <a:buAutoNum type="alphaLcParenR"/>
            </a:pPr>
            <a:r>
              <a:rPr lang="en-US" dirty="0"/>
              <a:t>Use all samples ever collected</a:t>
            </a:r>
          </a:p>
          <a:p>
            <a:pPr marL="342900" indent="-342900">
              <a:buAutoNum type="alphaLcParenR"/>
            </a:pPr>
            <a:r>
              <a:rPr lang="en-US" dirty="0"/>
              <a:t>Use window size of W samples of each to estimate a recent </a:t>
            </a:r>
            <a:r>
              <a:rPr lang="en-US" dirty="0" err="1"/>
              <a:t>Corr</a:t>
            </a:r>
            <a:r>
              <a:rPr lang="en-US" dirty="0"/>
              <a:t> Matrix  </a:t>
            </a:r>
          </a:p>
          <a:p>
            <a:pPr marL="342900" indent="-342900">
              <a:buAutoNum type="alphaLcParenR"/>
            </a:pPr>
            <a:endParaRPr lang="en-US" dirty="0"/>
          </a:p>
        </p:txBody>
      </p:sp>
      <p:sp>
        <p:nvSpPr>
          <p:cNvPr id="38" name="Rectangle 37"/>
          <p:cNvSpPr/>
          <p:nvPr/>
        </p:nvSpPr>
        <p:spPr>
          <a:xfrm>
            <a:off x="4126487" y="1455913"/>
            <a:ext cx="763839" cy="1664353"/>
          </a:xfrm>
          <a:prstGeom prst="rect">
            <a:avLst/>
          </a:prstGeom>
          <a:solidFill>
            <a:schemeClr val="lt1">
              <a:alpha val="0"/>
            </a:schemeClr>
          </a:solidFill>
          <a:ln>
            <a:prstDash val="do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TextBox 38"/>
          <p:cNvSpPr txBox="1"/>
          <p:nvPr/>
        </p:nvSpPr>
        <p:spPr>
          <a:xfrm>
            <a:off x="3942909" y="1048099"/>
            <a:ext cx="1229836" cy="369332"/>
          </a:xfrm>
          <a:prstGeom prst="rect">
            <a:avLst/>
          </a:prstGeom>
          <a:noFill/>
        </p:spPr>
        <p:txBody>
          <a:bodyPr wrap="none" rtlCol="0">
            <a:spAutoFit/>
          </a:bodyPr>
          <a:lstStyle/>
          <a:p>
            <a:r>
              <a:rPr lang="en-US" dirty="0"/>
              <a:t>Window W</a:t>
            </a:r>
          </a:p>
        </p:txBody>
      </p:sp>
      <p:sp>
        <p:nvSpPr>
          <p:cNvPr id="40" name="Rectangle 39"/>
          <p:cNvSpPr/>
          <p:nvPr/>
        </p:nvSpPr>
        <p:spPr>
          <a:xfrm>
            <a:off x="7672074" y="1545633"/>
            <a:ext cx="2096393" cy="2821807"/>
          </a:xfrm>
          <a:prstGeom prst="rect">
            <a:avLst/>
          </a:prstGeom>
          <a:solidFill>
            <a:schemeClr val="lt1">
              <a:alpha val="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1" name="TextBox 40"/>
          <p:cNvSpPr txBox="1"/>
          <p:nvPr/>
        </p:nvSpPr>
        <p:spPr>
          <a:xfrm>
            <a:off x="8288609" y="849806"/>
            <a:ext cx="696825" cy="369332"/>
          </a:xfrm>
          <a:prstGeom prst="rect">
            <a:avLst/>
          </a:prstGeom>
          <a:noFill/>
        </p:spPr>
        <p:txBody>
          <a:bodyPr wrap="none" rtlCol="0">
            <a:spAutoFit/>
          </a:bodyPr>
          <a:lstStyle/>
          <a:p>
            <a:r>
              <a:rPr lang="en-US" dirty="0"/>
              <a:t>Table</a:t>
            </a:r>
          </a:p>
        </p:txBody>
      </p:sp>
      <p:sp>
        <p:nvSpPr>
          <p:cNvPr id="42" name="TextBox 41"/>
          <p:cNvSpPr txBox="1"/>
          <p:nvPr/>
        </p:nvSpPr>
        <p:spPr>
          <a:xfrm>
            <a:off x="7752704" y="1219138"/>
            <a:ext cx="2015762" cy="369332"/>
          </a:xfrm>
          <a:prstGeom prst="rect">
            <a:avLst/>
          </a:prstGeom>
          <a:noFill/>
        </p:spPr>
        <p:txBody>
          <a:bodyPr wrap="square" rtlCol="0">
            <a:spAutoFit/>
          </a:bodyPr>
          <a:lstStyle/>
          <a:p>
            <a:r>
              <a:rPr lang="en-US" dirty="0"/>
              <a:t>x1     x2      …        </a:t>
            </a:r>
            <a:r>
              <a:rPr lang="en-US" dirty="0" err="1"/>
              <a:t>xn</a:t>
            </a:r>
            <a:endParaRPr lang="en-US" dirty="0"/>
          </a:p>
        </p:txBody>
      </p:sp>
      <p:sp>
        <p:nvSpPr>
          <p:cNvPr id="43" name="TextBox 42"/>
          <p:cNvSpPr txBox="1"/>
          <p:nvPr/>
        </p:nvSpPr>
        <p:spPr>
          <a:xfrm>
            <a:off x="6744821" y="1431059"/>
            <a:ext cx="966931" cy="3139321"/>
          </a:xfrm>
          <a:prstGeom prst="rect">
            <a:avLst/>
          </a:prstGeom>
          <a:noFill/>
        </p:spPr>
        <p:txBody>
          <a:bodyPr wrap="none" rtlCol="0">
            <a:spAutoFit/>
          </a:bodyPr>
          <a:lstStyle/>
          <a:p>
            <a:r>
              <a:rPr lang="en-US" dirty="0"/>
              <a:t>Samples</a:t>
            </a:r>
          </a:p>
          <a:p>
            <a:r>
              <a:rPr lang="en-US" dirty="0"/>
              <a:t>1</a:t>
            </a:r>
          </a:p>
          <a:p>
            <a:r>
              <a:rPr lang="en-US" dirty="0"/>
              <a:t>2</a:t>
            </a:r>
          </a:p>
          <a:p>
            <a:r>
              <a:rPr lang="en-US" dirty="0"/>
              <a:t>3</a:t>
            </a:r>
          </a:p>
          <a:p>
            <a:r>
              <a:rPr lang="en-US" dirty="0"/>
              <a:t>4</a:t>
            </a:r>
          </a:p>
          <a:p>
            <a:r>
              <a:rPr lang="en-US" dirty="0"/>
              <a:t>5</a:t>
            </a:r>
          </a:p>
          <a:p>
            <a:r>
              <a:rPr lang="en-US" dirty="0"/>
              <a:t>6</a:t>
            </a:r>
          </a:p>
          <a:p>
            <a:r>
              <a:rPr lang="en-US" dirty="0"/>
              <a:t>W</a:t>
            </a:r>
          </a:p>
          <a:p>
            <a:r>
              <a:rPr lang="en-US" dirty="0"/>
              <a:t>.</a:t>
            </a:r>
          </a:p>
          <a:p>
            <a:r>
              <a:rPr lang="en-US" dirty="0"/>
              <a:t>.</a:t>
            </a:r>
          </a:p>
          <a:p>
            <a:r>
              <a:rPr lang="en-US" dirty="0"/>
              <a:t>.</a:t>
            </a:r>
          </a:p>
        </p:txBody>
      </p:sp>
      <p:sp>
        <p:nvSpPr>
          <p:cNvPr id="44" name="Rectangle 43"/>
          <p:cNvSpPr/>
          <p:nvPr/>
        </p:nvSpPr>
        <p:spPr>
          <a:xfrm>
            <a:off x="7672074" y="1593780"/>
            <a:ext cx="2096393" cy="2054415"/>
          </a:xfrm>
          <a:prstGeom prst="rect">
            <a:avLst/>
          </a:prstGeom>
          <a:solidFill>
            <a:schemeClr val="lt1">
              <a:alpha val="0"/>
            </a:schemeClr>
          </a:solidFill>
          <a:ln>
            <a:prstDash val="dot"/>
          </a:ln>
        </p:spPr>
        <p:style>
          <a:lnRef idx="2">
            <a:schemeClr val="dk1"/>
          </a:lnRef>
          <a:fillRef idx="1">
            <a:schemeClr val="lt1"/>
          </a:fillRef>
          <a:effectRef idx="0">
            <a:schemeClr val="dk1"/>
          </a:effectRef>
          <a:fontRef idx="minor">
            <a:schemeClr val="dk1"/>
          </a:fontRef>
        </p:style>
        <p:txBody>
          <a:bodyPr rtlCol="0" anchor="ctr"/>
          <a:lstStyle/>
          <a:p>
            <a:pPr algn="ctr"/>
            <a:r>
              <a:rPr lang="en-US" dirty="0"/>
              <a:t>Samples from Window of W</a:t>
            </a:r>
          </a:p>
        </p:txBody>
      </p:sp>
    </p:spTree>
    <p:extLst>
      <p:ext uri="{BB962C8B-B14F-4D97-AF65-F5344CB8AC3E}">
        <p14:creationId xmlns:p14="http://schemas.microsoft.com/office/powerpoint/2010/main" val="7435031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Matrix</a:t>
            </a:r>
            <a:endParaRPr lang="en-US" dirty="0"/>
          </a:p>
        </p:txBody>
      </p:sp>
      <p:sp>
        <p:nvSpPr>
          <p:cNvPr id="17" name="Double Bracket 16"/>
          <p:cNvSpPr/>
          <p:nvPr/>
        </p:nvSpPr>
        <p:spPr>
          <a:xfrm>
            <a:off x="2228381" y="1292184"/>
            <a:ext cx="3648531" cy="3027511"/>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p:cNvSpPr txBox="1"/>
          <p:nvPr/>
        </p:nvSpPr>
        <p:spPr>
          <a:xfrm>
            <a:off x="2571060" y="1510918"/>
            <a:ext cx="1709422" cy="369332"/>
          </a:xfrm>
          <a:prstGeom prst="rect">
            <a:avLst/>
          </a:prstGeom>
          <a:noFill/>
        </p:spPr>
        <p:txBody>
          <a:bodyPr wrap="none" rtlCol="0">
            <a:spAutoFit/>
          </a:bodyPr>
          <a:lstStyle/>
          <a:p>
            <a:r>
              <a:rPr lang="en-US" dirty="0" err="1"/>
              <a:t>Corr</a:t>
            </a:r>
            <a:r>
              <a:rPr lang="en-US" dirty="0"/>
              <a:t>(x1,x1) ……..</a:t>
            </a:r>
          </a:p>
        </p:txBody>
      </p:sp>
      <p:sp>
        <p:nvSpPr>
          <p:cNvPr id="33" name="TextBox 32"/>
          <p:cNvSpPr txBox="1"/>
          <p:nvPr/>
        </p:nvSpPr>
        <p:spPr>
          <a:xfrm>
            <a:off x="4557803" y="1510918"/>
            <a:ext cx="1226230" cy="369332"/>
          </a:xfrm>
          <a:prstGeom prst="rect">
            <a:avLst/>
          </a:prstGeom>
          <a:noFill/>
        </p:spPr>
        <p:txBody>
          <a:bodyPr wrap="none" rtlCol="0">
            <a:spAutoFit/>
          </a:bodyPr>
          <a:lstStyle/>
          <a:p>
            <a:r>
              <a:rPr lang="en-US" dirty="0" err="1"/>
              <a:t>Corr</a:t>
            </a:r>
            <a:r>
              <a:rPr lang="en-US" dirty="0"/>
              <a:t>(x1,xn)</a:t>
            </a:r>
          </a:p>
        </p:txBody>
      </p:sp>
      <p:sp>
        <p:nvSpPr>
          <p:cNvPr id="34" name="TextBox 33"/>
          <p:cNvSpPr txBox="1"/>
          <p:nvPr/>
        </p:nvSpPr>
        <p:spPr>
          <a:xfrm>
            <a:off x="2571060" y="3618428"/>
            <a:ext cx="1226230" cy="369332"/>
          </a:xfrm>
          <a:prstGeom prst="rect">
            <a:avLst/>
          </a:prstGeom>
          <a:noFill/>
        </p:spPr>
        <p:txBody>
          <a:bodyPr wrap="none" rtlCol="0">
            <a:spAutoFit/>
          </a:bodyPr>
          <a:lstStyle/>
          <a:p>
            <a:r>
              <a:rPr lang="en-US" dirty="0" err="1"/>
              <a:t>Corr</a:t>
            </a:r>
            <a:r>
              <a:rPr lang="en-US" dirty="0"/>
              <a:t>(xn,x1)</a:t>
            </a:r>
          </a:p>
        </p:txBody>
      </p:sp>
      <p:sp>
        <p:nvSpPr>
          <p:cNvPr id="35" name="TextBox 34"/>
          <p:cNvSpPr txBox="1"/>
          <p:nvPr/>
        </p:nvSpPr>
        <p:spPr>
          <a:xfrm>
            <a:off x="4620520" y="3693365"/>
            <a:ext cx="1230513" cy="369332"/>
          </a:xfrm>
          <a:prstGeom prst="rect">
            <a:avLst/>
          </a:prstGeom>
          <a:noFill/>
        </p:spPr>
        <p:txBody>
          <a:bodyPr wrap="none" rtlCol="0">
            <a:spAutoFit/>
          </a:bodyPr>
          <a:lstStyle/>
          <a:p>
            <a:r>
              <a:rPr lang="en-US" dirty="0" err="1"/>
              <a:t>Corr</a:t>
            </a:r>
            <a:r>
              <a:rPr lang="en-US" dirty="0"/>
              <a:t>(</a:t>
            </a:r>
            <a:r>
              <a:rPr lang="en-US" dirty="0" err="1"/>
              <a:t>xn,xn</a:t>
            </a:r>
            <a:r>
              <a:rPr lang="en-US" dirty="0"/>
              <a:t>)</a:t>
            </a:r>
          </a:p>
        </p:txBody>
      </p:sp>
      <p:sp>
        <p:nvSpPr>
          <p:cNvPr id="20" name="TextBox 19"/>
          <p:cNvSpPr txBox="1"/>
          <p:nvPr/>
        </p:nvSpPr>
        <p:spPr>
          <a:xfrm>
            <a:off x="1927090" y="4958320"/>
            <a:ext cx="7151894" cy="1200329"/>
          </a:xfrm>
          <a:prstGeom prst="rect">
            <a:avLst/>
          </a:prstGeom>
          <a:noFill/>
        </p:spPr>
        <p:txBody>
          <a:bodyPr wrap="none" rtlCol="0">
            <a:spAutoFit/>
          </a:bodyPr>
          <a:lstStyle/>
          <a:p>
            <a:r>
              <a:rPr lang="en-US" dirty="0"/>
              <a:t>To estimate from data:</a:t>
            </a:r>
          </a:p>
          <a:p>
            <a:pPr marL="342900" indent="-342900">
              <a:buAutoNum type="alphaLcParenR"/>
            </a:pPr>
            <a:r>
              <a:rPr lang="en-US" dirty="0"/>
              <a:t>Use all samples ever collected</a:t>
            </a:r>
          </a:p>
          <a:p>
            <a:pPr marL="342900" indent="-342900">
              <a:buAutoNum type="alphaLcParenR"/>
            </a:pPr>
            <a:r>
              <a:rPr lang="en-US" dirty="0"/>
              <a:t>Use window size of W samples of each to estimate recent </a:t>
            </a:r>
            <a:r>
              <a:rPr lang="en-US" dirty="0" err="1"/>
              <a:t>Corr</a:t>
            </a:r>
            <a:r>
              <a:rPr lang="en-US" dirty="0"/>
              <a:t> Matrix  </a:t>
            </a:r>
          </a:p>
          <a:p>
            <a:pPr marL="342900" indent="-342900">
              <a:buAutoNum type="alphaLcParenR"/>
            </a:pPr>
            <a:endParaRPr lang="en-US" dirty="0"/>
          </a:p>
        </p:txBody>
      </p:sp>
      <p:sp>
        <p:nvSpPr>
          <p:cNvPr id="6" name="TextBox 5"/>
          <p:cNvSpPr txBox="1"/>
          <p:nvPr/>
        </p:nvSpPr>
        <p:spPr>
          <a:xfrm>
            <a:off x="6608671" y="1355436"/>
            <a:ext cx="3641066" cy="2031325"/>
          </a:xfrm>
          <a:prstGeom prst="rect">
            <a:avLst/>
          </a:prstGeom>
          <a:noFill/>
        </p:spPr>
        <p:txBody>
          <a:bodyPr wrap="none" rtlCol="0">
            <a:spAutoFit/>
          </a:bodyPr>
          <a:lstStyle/>
          <a:p>
            <a:r>
              <a:rPr lang="en-US" dirty="0" err="1"/>
              <a:t>Corr</a:t>
            </a:r>
            <a:r>
              <a:rPr lang="en-US" dirty="0"/>
              <a:t>(x1,x1) = 1</a:t>
            </a:r>
          </a:p>
          <a:p>
            <a:endParaRPr lang="en-US" dirty="0"/>
          </a:p>
          <a:p>
            <a:r>
              <a:rPr lang="en-US" dirty="0" err="1"/>
              <a:t>Corr</a:t>
            </a:r>
            <a:r>
              <a:rPr lang="en-US" dirty="0"/>
              <a:t>(x2, x1) </a:t>
            </a:r>
          </a:p>
          <a:p>
            <a:r>
              <a:rPr lang="en-US" dirty="0"/>
              <a:t>= E[ XY – E[X]E[y] ] / </a:t>
            </a:r>
            <a:r>
              <a:rPr lang="en-US" dirty="0" err="1"/>
              <a:t>stdev</a:t>
            </a:r>
            <a:r>
              <a:rPr lang="en-US" dirty="0"/>
              <a:t>(x) </a:t>
            </a:r>
            <a:r>
              <a:rPr lang="en-US" dirty="0" err="1"/>
              <a:t>stdev</a:t>
            </a:r>
            <a:r>
              <a:rPr lang="en-US" dirty="0"/>
              <a:t>(y)</a:t>
            </a:r>
          </a:p>
          <a:p>
            <a:endParaRPr lang="en-US" dirty="0"/>
          </a:p>
          <a:p>
            <a:r>
              <a:rPr lang="en-US" dirty="0"/>
              <a:t>You could even do this by hand: </a:t>
            </a:r>
          </a:p>
          <a:p>
            <a:endParaRPr lang="en-US" dirty="0"/>
          </a:p>
        </p:txBody>
      </p:sp>
      <p:sp>
        <p:nvSpPr>
          <p:cNvPr id="12" name="TextBox 11"/>
          <p:cNvSpPr txBox="1"/>
          <p:nvPr/>
        </p:nvSpPr>
        <p:spPr>
          <a:xfrm>
            <a:off x="7006872" y="3547414"/>
            <a:ext cx="3242865" cy="1477328"/>
          </a:xfrm>
          <a:prstGeom prst="rect">
            <a:avLst/>
          </a:prstGeom>
          <a:noFill/>
        </p:spPr>
        <p:txBody>
          <a:bodyPr wrap="square" rtlCol="0">
            <a:spAutoFit/>
          </a:bodyPr>
          <a:lstStyle/>
          <a:p>
            <a:r>
              <a:rPr lang="en-US" dirty="0"/>
              <a:t>x1	x2	 E[x1 x2]	E[x1]   E[x2]</a:t>
            </a:r>
          </a:p>
          <a:p>
            <a:r>
              <a:rPr lang="en-US" dirty="0"/>
              <a:t>1	2	2		1.5		2.5</a:t>
            </a:r>
            <a:br>
              <a:rPr lang="en-US" dirty="0"/>
            </a:br>
            <a:r>
              <a:rPr lang="en-US" dirty="0"/>
              <a:t>2	4</a:t>
            </a:r>
            <a:br>
              <a:rPr lang="en-US" dirty="0"/>
            </a:br>
            <a:r>
              <a:rPr lang="en-US" dirty="0"/>
              <a:t>1	1</a:t>
            </a:r>
            <a:br>
              <a:rPr lang="en-US" dirty="0"/>
            </a:br>
            <a:r>
              <a:rPr lang="en-US" dirty="0"/>
              <a:t>2	3</a:t>
            </a:r>
          </a:p>
        </p:txBody>
      </p:sp>
    </p:spTree>
    <p:extLst>
      <p:ext uri="{BB962C8B-B14F-4D97-AF65-F5344CB8AC3E}">
        <p14:creationId xmlns:p14="http://schemas.microsoft.com/office/powerpoint/2010/main" val="6492392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Examples: Correlation of Rows with </a:t>
            </a:r>
            <a:r>
              <a:rPr lang="en-US" dirty="0" err="1" smtClean="0"/>
              <a:t>NumPy</a:t>
            </a:r>
            <a:endParaRPr lang="en-US" dirty="0"/>
          </a:p>
        </p:txBody>
      </p:sp>
      <p:sp>
        <p:nvSpPr>
          <p:cNvPr id="4" name="TextBox 3"/>
          <p:cNvSpPr txBox="1"/>
          <p:nvPr/>
        </p:nvSpPr>
        <p:spPr>
          <a:xfrm>
            <a:off x="1021978" y="1293237"/>
            <a:ext cx="5844988" cy="415498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600" dirty="0" smtClean="0"/>
              <a:t>Import </a:t>
            </a:r>
            <a:r>
              <a:rPr lang="en-US" sz="1600" dirty="0" err="1" smtClean="0"/>
              <a:t>numpy</a:t>
            </a:r>
            <a:r>
              <a:rPr lang="en-US" sz="1600" dirty="0" smtClean="0"/>
              <a:t> as np</a:t>
            </a:r>
          </a:p>
          <a:p>
            <a:endParaRPr lang="en-US" sz="1600" dirty="0"/>
          </a:p>
          <a:p>
            <a:r>
              <a:rPr lang="mr-IN" sz="1600" dirty="0" err="1" smtClean="0"/>
              <a:t>x</a:t>
            </a:r>
            <a:r>
              <a:rPr lang="mr-IN" sz="1600" dirty="0" smtClean="0"/>
              <a:t> </a:t>
            </a:r>
            <a:r>
              <a:rPr lang="mr-IN" sz="1600" dirty="0"/>
              <a:t>= </a:t>
            </a:r>
            <a:r>
              <a:rPr lang="mr-IN" sz="1600" dirty="0" smtClean="0"/>
              <a:t>[[</a:t>
            </a:r>
            <a:r>
              <a:rPr lang="mr-IN" sz="1600" dirty="0"/>
              <a:t>0.1, .32, .2,  0.4, 0.8], </a:t>
            </a:r>
            <a:endParaRPr lang="en-US" sz="1600" dirty="0" smtClean="0"/>
          </a:p>
          <a:p>
            <a:r>
              <a:rPr lang="en-US" sz="1600" dirty="0" smtClean="0"/>
              <a:t>	</a:t>
            </a:r>
            <a:r>
              <a:rPr lang="mr-IN" sz="1600" dirty="0" smtClean="0"/>
              <a:t>[.</a:t>
            </a:r>
            <a:r>
              <a:rPr lang="mr-IN" sz="1600" dirty="0"/>
              <a:t>23, .18, .56, .61, .12], </a:t>
            </a:r>
            <a:endParaRPr lang="en-US" sz="1600" dirty="0" smtClean="0"/>
          </a:p>
          <a:p>
            <a:r>
              <a:rPr lang="en-US" sz="1600" dirty="0" smtClean="0"/>
              <a:t>	</a:t>
            </a:r>
            <a:r>
              <a:rPr lang="mr-IN" sz="1600" dirty="0" smtClean="0"/>
              <a:t>[.</a:t>
            </a:r>
            <a:r>
              <a:rPr lang="mr-IN" sz="1600" dirty="0"/>
              <a:t>9,   .3,  .6,  .5,  .3], </a:t>
            </a:r>
            <a:endParaRPr lang="en-US" sz="1600" dirty="0" smtClean="0"/>
          </a:p>
          <a:p>
            <a:r>
              <a:rPr lang="en-US" sz="1600" dirty="0" smtClean="0"/>
              <a:t>	</a:t>
            </a:r>
            <a:r>
              <a:rPr lang="mr-IN" sz="1600" dirty="0" smtClean="0"/>
              <a:t>[.</a:t>
            </a:r>
            <a:r>
              <a:rPr lang="mr-IN" sz="1600" dirty="0"/>
              <a:t>34, .75, .91, .19, .21</a:t>
            </a:r>
            <a:r>
              <a:rPr lang="mr-IN" sz="1600" dirty="0" smtClean="0"/>
              <a:t>]]</a:t>
            </a:r>
            <a:endParaRPr lang="en-US" sz="1600" dirty="0" smtClean="0"/>
          </a:p>
          <a:p>
            <a:endParaRPr lang="en-US" sz="1600" dirty="0"/>
          </a:p>
          <a:p>
            <a:endParaRPr lang="en-US" sz="1600" dirty="0" smtClean="0"/>
          </a:p>
          <a:p>
            <a:r>
              <a:rPr lang="mr-IN" sz="1600" dirty="0" err="1"/>
              <a:t>np.corrcoef</a:t>
            </a:r>
            <a:r>
              <a:rPr lang="mr-IN" sz="1600" dirty="0"/>
              <a:t>(</a:t>
            </a:r>
            <a:r>
              <a:rPr lang="mr-IN" sz="1600" dirty="0" err="1"/>
              <a:t>x</a:t>
            </a:r>
            <a:r>
              <a:rPr lang="mr-IN" sz="1600" dirty="0" smtClean="0"/>
              <a:t>)</a:t>
            </a:r>
            <a:endParaRPr lang="en-US" sz="1600" dirty="0" smtClean="0"/>
          </a:p>
          <a:p>
            <a:r>
              <a:rPr lang="mr-IN" sz="1600" dirty="0" err="1" smtClean="0"/>
              <a:t>Out</a:t>
            </a:r>
            <a:r>
              <a:rPr lang="mr-IN" sz="1600" dirty="0" smtClean="0"/>
              <a:t>[4</a:t>
            </a:r>
            <a:r>
              <a:rPr lang="mr-IN" sz="1600" dirty="0"/>
              <a:t>]: </a:t>
            </a:r>
            <a:r>
              <a:rPr lang="mr-IN" sz="1600" dirty="0" err="1" smtClean="0"/>
              <a:t>array</a:t>
            </a:r>
            <a:r>
              <a:rPr lang="mr-IN" sz="1600" dirty="0" smtClean="0"/>
              <a:t>([</a:t>
            </a:r>
            <a:endParaRPr lang="en-US" sz="1600" dirty="0" smtClean="0"/>
          </a:p>
          <a:p>
            <a:r>
              <a:rPr lang="mr-IN" sz="1600" dirty="0" smtClean="0"/>
              <a:t>[ </a:t>
            </a:r>
            <a:r>
              <a:rPr lang="mr-IN" sz="1600" dirty="0"/>
              <a:t>1.        , -0.35153114, -0.74736506, -0.48917666],       </a:t>
            </a:r>
            <a:endParaRPr lang="en-US" sz="1600" dirty="0" smtClean="0"/>
          </a:p>
          <a:p>
            <a:r>
              <a:rPr lang="mr-IN" sz="1600" dirty="0" smtClean="0"/>
              <a:t>[-</a:t>
            </a:r>
            <a:r>
              <a:rPr lang="mr-IN" sz="1600" dirty="0"/>
              <a:t>0.35153114,  1.        ,  0.23810227,  0.15958285],       </a:t>
            </a:r>
            <a:endParaRPr lang="en-US" sz="1600" dirty="0" smtClean="0"/>
          </a:p>
          <a:p>
            <a:r>
              <a:rPr lang="mr-IN" sz="1600" dirty="0" smtClean="0"/>
              <a:t>[-</a:t>
            </a:r>
            <a:r>
              <a:rPr lang="mr-IN" sz="1600" dirty="0"/>
              <a:t>0.74736506,  0.23810227,  1.        , -0.03960706],       </a:t>
            </a:r>
            <a:endParaRPr lang="en-US" sz="1600" dirty="0" smtClean="0"/>
          </a:p>
          <a:p>
            <a:r>
              <a:rPr lang="mr-IN" sz="1600" dirty="0" smtClean="0"/>
              <a:t>[-</a:t>
            </a:r>
            <a:r>
              <a:rPr lang="mr-IN" sz="1600" dirty="0"/>
              <a:t>0.48917666,  0.15958285, -0.03960706,  1.        </a:t>
            </a:r>
            <a:r>
              <a:rPr lang="mr-IN" sz="1600" dirty="0" smtClean="0"/>
              <a:t>]</a:t>
            </a:r>
            <a:endParaRPr lang="en-US" sz="1600" dirty="0" smtClean="0"/>
          </a:p>
          <a:p>
            <a:r>
              <a:rPr lang="mr-IN" sz="1600" dirty="0" smtClean="0"/>
              <a:t>])</a:t>
            </a:r>
            <a:endParaRPr lang="en-US" sz="1600" dirty="0"/>
          </a:p>
          <a:p>
            <a:endParaRPr lang="en-US" dirty="0"/>
          </a:p>
        </p:txBody>
      </p:sp>
      <p:sp>
        <p:nvSpPr>
          <p:cNvPr id="6" name="TextBox 5"/>
          <p:cNvSpPr txBox="1"/>
          <p:nvPr/>
        </p:nvSpPr>
        <p:spPr>
          <a:xfrm>
            <a:off x="7655858" y="1293237"/>
            <a:ext cx="4243534" cy="3970318"/>
          </a:xfrm>
          <a:prstGeom prst="rect">
            <a:avLst/>
          </a:prstGeom>
          <a:noFill/>
        </p:spPr>
        <p:txBody>
          <a:bodyPr wrap="none" rtlCol="0">
            <a:spAutoFit/>
          </a:bodyPr>
          <a:lstStyle/>
          <a:p>
            <a:r>
              <a:rPr lang="en-US" dirty="0" smtClean="0"/>
              <a:t>Here each row is a vector of length 5</a:t>
            </a:r>
          </a:p>
          <a:p>
            <a:r>
              <a:rPr lang="en-US" dirty="0" smtClean="0"/>
              <a:t>There are 4 vectors</a:t>
            </a:r>
          </a:p>
          <a:p>
            <a:r>
              <a:rPr lang="en-US" dirty="0" smtClean="0"/>
              <a:t>Correlation matrix is 4 x</a:t>
            </a:r>
          </a:p>
          <a:p>
            <a:endParaRPr lang="en-US" dirty="0"/>
          </a:p>
          <a:p>
            <a:endParaRPr lang="en-US" dirty="0" smtClean="0"/>
          </a:p>
          <a:p>
            <a:r>
              <a:rPr lang="en-US" dirty="0" smtClean="0"/>
              <a:t>If you want the correlation of the columns, </a:t>
            </a:r>
          </a:p>
          <a:p>
            <a:r>
              <a:rPr lang="en-US" dirty="0" smtClean="0"/>
              <a:t>just use  </a:t>
            </a:r>
            <a:endParaRPr lang="en-US" dirty="0"/>
          </a:p>
          <a:p>
            <a:endParaRPr lang="en-US" dirty="0" smtClean="0"/>
          </a:p>
          <a:p>
            <a:r>
              <a:rPr lang="mr-IN" dirty="0" err="1" smtClean="0"/>
              <a:t>np.corrcoef</a:t>
            </a:r>
            <a:r>
              <a:rPr lang="en-US" dirty="0" smtClean="0"/>
              <a:t> </a:t>
            </a:r>
            <a:r>
              <a:rPr lang="mr-IN" dirty="0" smtClean="0"/>
              <a:t>(</a:t>
            </a:r>
            <a:r>
              <a:rPr lang="en-US" dirty="0" smtClean="0"/>
              <a:t> </a:t>
            </a:r>
            <a:r>
              <a:rPr lang="en-US" dirty="0" err="1" smtClean="0"/>
              <a:t>np.transpose</a:t>
            </a:r>
            <a:r>
              <a:rPr lang="en-US" dirty="0" smtClean="0"/>
              <a:t>(</a:t>
            </a:r>
            <a:r>
              <a:rPr lang="mr-IN" dirty="0" err="1" smtClean="0"/>
              <a:t>x</a:t>
            </a:r>
            <a:r>
              <a:rPr lang="mr-IN" dirty="0" smtClean="0"/>
              <a:t>)</a:t>
            </a:r>
            <a:r>
              <a:rPr lang="en-US" dirty="0" smtClean="0"/>
              <a:t> )</a:t>
            </a:r>
          </a:p>
          <a:p>
            <a:endParaRPr lang="en-US" dirty="0"/>
          </a:p>
          <a:p>
            <a:r>
              <a:rPr lang="en-US" dirty="0" smtClean="0"/>
              <a:t>For a window, use a slice:</a:t>
            </a:r>
            <a:endParaRPr lang="en-US" dirty="0"/>
          </a:p>
          <a:p>
            <a:r>
              <a:rPr lang="en-US" dirty="0"/>
              <a:t>w</a:t>
            </a:r>
            <a:r>
              <a:rPr lang="en-US" dirty="0" smtClean="0"/>
              <a:t>indow = x[0:4,3:5] for the last </a:t>
            </a:r>
          </a:p>
          <a:p>
            <a:r>
              <a:rPr lang="en-US" dirty="0" smtClean="0"/>
              <a:t>two columns</a:t>
            </a:r>
            <a:endParaRPr lang="en-US" dirty="0"/>
          </a:p>
          <a:p>
            <a:endParaRPr lang="en-US" dirty="0"/>
          </a:p>
        </p:txBody>
      </p:sp>
    </p:spTree>
    <p:extLst>
      <p:ext uri="{BB962C8B-B14F-4D97-AF65-F5344CB8AC3E}">
        <p14:creationId xmlns:p14="http://schemas.microsoft.com/office/powerpoint/2010/main" val="21440467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167" y="177398"/>
            <a:ext cx="5586033" cy="668408"/>
          </a:xfrm>
        </p:spPr>
        <p:txBody>
          <a:bodyPr>
            <a:normAutofit fontScale="90000"/>
          </a:bodyPr>
          <a:lstStyle/>
          <a:p>
            <a:r>
              <a:rPr lang="en-US" dirty="0" smtClean="0"/>
              <a:t>Correlation of </a:t>
            </a:r>
            <a:r>
              <a:rPr lang="en-US" smtClean="0"/>
              <a:t>Features </a:t>
            </a:r>
            <a:br>
              <a:rPr lang="en-US" smtClean="0"/>
            </a:br>
            <a:r>
              <a:rPr lang="en-US" smtClean="0"/>
              <a:t>from </a:t>
            </a:r>
            <a:r>
              <a:rPr lang="en-US" dirty="0" smtClean="0"/>
              <a:t>Different Sources</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7247" t="23544" r="35415" b="57008"/>
          <a:stretch/>
        </p:blipFill>
        <p:spPr>
          <a:xfrm>
            <a:off x="205167" y="1054201"/>
            <a:ext cx="6288154" cy="2456329"/>
          </a:xfrm>
        </p:spPr>
      </p:pic>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27591" t="56939" r="44435" b="27595"/>
          <a:stretch/>
        </p:blipFill>
        <p:spPr>
          <a:xfrm>
            <a:off x="6263767" y="3688521"/>
            <a:ext cx="5102499" cy="2115670"/>
          </a:xfrm>
          <a:prstGeom prst="rect">
            <a:avLst/>
          </a:prstGeom>
        </p:spPr>
      </p:pic>
      <p:sp>
        <p:nvSpPr>
          <p:cNvPr id="3" name="Rectangle 2"/>
          <p:cNvSpPr/>
          <p:nvPr/>
        </p:nvSpPr>
        <p:spPr>
          <a:xfrm>
            <a:off x="2174869" y="1342887"/>
            <a:ext cx="3424517" cy="198295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4" idx="2"/>
          </p:cNvCxnSpPr>
          <p:nvPr/>
        </p:nvCxnSpPr>
        <p:spPr>
          <a:xfrm>
            <a:off x="3349244" y="3510530"/>
            <a:ext cx="6432" cy="598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849576" y="4387333"/>
            <a:ext cx="1400896" cy="646331"/>
          </a:xfrm>
          <a:prstGeom prst="rect">
            <a:avLst/>
          </a:prstGeom>
          <a:noFill/>
        </p:spPr>
        <p:txBody>
          <a:bodyPr wrap="none" rtlCol="0">
            <a:spAutoFit/>
          </a:bodyPr>
          <a:lstStyle/>
          <a:p>
            <a:r>
              <a:rPr lang="en-US" dirty="0" smtClean="0"/>
              <a:t>Pandas Table</a:t>
            </a:r>
          </a:p>
          <a:p>
            <a:r>
              <a:rPr lang="en-US" dirty="0" smtClean="0"/>
              <a:t>Use </a:t>
            </a:r>
            <a:r>
              <a:rPr lang="en-US" dirty="0" err="1" smtClean="0"/>
              <a:t>corr</a:t>
            </a:r>
            <a:r>
              <a:rPr lang="en-US" dirty="0" smtClean="0"/>
              <a:t>()</a:t>
            </a:r>
            <a:endParaRPr lang="en-US" dirty="0"/>
          </a:p>
        </p:txBody>
      </p:sp>
      <p:cxnSp>
        <p:nvCxnSpPr>
          <p:cNvPr id="10" name="Straight Arrow Connector 9"/>
          <p:cNvCxnSpPr/>
          <p:nvPr/>
        </p:nvCxnSpPr>
        <p:spPr>
          <a:xfrm>
            <a:off x="4914853" y="4746356"/>
            <a:ext cx="6845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27695" t="19197" r="11416" b="44806"/>
          <a:stretch/>
        </p:blipFill>
        <p:spPr>
          <a:xfrm>
            <a:off x="6122277" y="455317"/>
            <a:ext cx="6069723" cy="2691308"/>
          </a:xfrm>
          <a:prstGeom prst="rect">
            <a:avLst/>
          </a:prstGeom>
        </p:spPr>
      </p:pic>
    </p:spTree>
    <p:extLst>
      <p:ext uri="{BB962C8B-B14F-4D97-AF65-F5344CB8AC3E}">
        <p14:creationId xmlns:p14="http://schemas.microsoft.com/office/powerpoint/2010/main" val="8931518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9135" y="-88205"/>
            <a:ext cx="8229600" cy="668408"/>
          </a:xfrm>
        </p:spPr>
        <p:txBody>
          <a:bodyPr/>
          <a:lstStyle/>
          <a:p>
            <a:r>
              <a:rPr lang="en-US" dirty="0" smtClean="0"/>
              <a:t>A High </a:t>
            </a:r>
            <a:r>
              <a:rPr lang="en-US" dirty="0"/>
              <a:t>L</a:t>
            </a:r>
            <a:r>
              <a:rPr lang="en-US" dirty="0" smtClean="0"/>
              <a:t>evel </a:t>
            </a:r>
            <a:r>
              <a:rPr lang="en-US" dirty="0"/>
              <a:t>F</a:t>
            </a:r>
            <a:r>
              <a:rPr lang="en-US" dirty="0" smtClean="0"/>
              <a:t>ramework </a:t>
            </a:r>
            <a:endParaRPr lang="en-US" dirty="0"/>
          </a:p>
        </p:txBody>
      </p:sp>
      <p:sp>
        <p:nvSpPr>
          <p:cNvPr id="4" name="TextBox 3"/>
          <p:cNvSpPr txBox="1"/>
          <p:nvPr/>
        </p:nvSpPr>
        <p:spPr>
          <a:xfrm>
            <a:off x="1833486" y="1298982"/>
            <a:ext cx="1508829" cy="369331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Objects</a:t>
            </a:r>
          </a:p>
          <a:p>
            <a:endParaRPr lang="en-US" dirty="0"/>
          </a:p>
          <a:p>
            <a:r>
              <a:rPr lang="en-US" dirty="0"/>
              <a:t>Events/Experiments</a:t>
            </a:r>
          </a:p>
          <a:p>
            <a:endParaRPr lang="en-US" dirty="0"/>
          </a:p>
          <a:p>
            <a:r>
              <a:rPr lang="en-US" dirty="0"/>
              <a:t>People/Customers</a:t>
            </a:r>
          </a:p>
          <a:p>
            <a:endParaRPr lang="en-US" dirty="0"/>
          </a:p>
          <a:p>
            <a:r>
              <a:rPr lang="en-US" dirty="0"/>
              <a:t>Products</a:t>
            </a:r>
          </a:p>
          <a:p>
            <a:endParaRPr lang="en-US" dirty="0"/>
          </a:p>
          <a:p>
            <a:r>
              <a:rPr lang="en-US" dirty="0"/>
              <a:t>Stocks</a:t>
            </a:r>
          </a:p>
          <a:p>
            <a:endParaRPr lang="en-US" dirty="0"/>
          </a:p>
          <a:p>
            <a:r>
              <a:rPr lang="en-US" dirty="0"/>
              <a:t>…</a:t>
            </a:r>
          </a:p>
        </p:txBody>
      </p:sp>
      <p:sp>
        <p:nvSpPr>
          <p:cNvPr id="5" name="TextBox 4"/>
          <p:cNvSpPr txBox="1"/>
          <p:nvPr/>
        </p:nvSpPr>
        <p:spPr>
          <a:xfrm>
            <a:off x="1833485" y="814226"/>
            <a:ext cx="1207520" cy="369332"/>
          </a:xfrm>
          <a:prstGeom prst="rect">
            <a:avLst/>
          </a:prstGeom>
          <a:noFill/>
        </p:spPr>
        <p:txBody>
          <a:bodyPr wrap="none" rtlCol="0">
            <a:spAutoFit/>
          </a:bodyPr>
          <a:lstStyle/>
          <a:p>
            <a:r>
              <a:rPr lang="en-US" dirty="0"/>
              <a:t>In Real Life</a:t>
            </a:r>
          </a:p>
        </p:txBody>
      </p:sp>
      <p:pic>
        <p:nvPicPr>
          <p:cNvPr id="8" name="Picture 7" descr="scr_6_11.gif"/>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951134" y="1327068"/>
            <a:ext cx="2951855" cy="1896567"/>
          </a:xfrm>
          <a:prstGeom prst="rect">
            <a:avLst/>
          </a:prstGeom>
        </p:spPr>
      </p:pic>
      <p:cxnSp>
        <p:nvCxnSpPr>
          <p:cNvPr id="10" name="Straight Arrow Connector 9"/>
          <p:cNvCxnSpPr/>
          <p:nvPr/>
        </p:nvCxnSpPr>
        <p:spPr>
          <a:xfrm>
            <a:off x="5722259" y="1051155"/>
            <a:ext cx="371871" cy="264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719391" y="569620"/>
            <a:ext cx="1949948" cy="646331"/>
          </a:xfrm>
          <a:prstGeom prst="rect">
            <a:avLst/>
          </a:prstGeom>
          <a:noFill/>
        </p:spPr>
        <p:txBody>
          <a:bodyPr wrap="none" rtlCol="0">
            <a:spAutoFit/>
          </a:bodyPr>
          <a:lstStyle/>
          <a:p>
            <a:r>
              <a:rPr lang="en-US" dirty="0"/>
              <a:t>Features, but also </a:t>
            </a:r>
            <a:br>
              <a:rPr lang="en-US" dirty="0"/>
            </a:br>
            <a:r>
              <a:rPr lang="en-US" dirty="0"/>
              <a:t>loss of information</a:t>
            </a:r>
          </a:p>
        </p:txBody>
      </p:sp>
      <p:sp>
        <p:nvSpPr>
          <p:cNvPr id="14" name="TextBox 13"/>
          <p:cNvSpPr txBox="1"/>
          <p:nvPr/>
        </p:nvSpPr>
        <p:spPr>
          <a:xfrm>
            <a:off x="4951134" y="1334000"/>
            <a:ext cx="2951855" cy="3416320"/>
          </a:xfrm>
          <a:prstGeom prst="rect">
            <a:avLst/>
          </a:prstGeom>
          <a:solidFill>
            <a:schemeClr val="lt1">
              <a:alpha val="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a:p>
          <a:p>
            <a:endParaRPr lang="en-US" dirty="0"/>
          </a:p>
          <a:p>
            <a:endParaRPr lang="en-US" dirty="0"/>
          </a:p>
          <a:p>
            <a:r>
              <a:rPr lang="en-US" dirty="0"/>
              <a:t>	In Sample</a:t>
            </a:r>
          </a:p>
          <a:p>
            <a:endParaRPr lang="en-US" dirty="0"/>
          </a:p>
          <a:p>
            <a:endParaRPr lang="en-US" dirty="0"/>
          </a:p>
          <a:p>
            <a:endParaRPr lang="en-US" dirty="0"/>
          </a:p>
          <a:p>
            <a:endParaRPr lang="en-US" dirty="0"/>
          </a:p>
          <a:p>
            <a:endParaRPr lang="en-US" dirty="0"/>
          </a:p>
          <a:p>
            <a:r>
              <a:rPr lang="en-US" dirty="0"/>
              <a:t>	Out of Sample</a:t>
            </a:r>
          </a:p>
          <a:p>
            <a:endParaRPr lang="en-US" dirty="0"/>
          </a:p>
          <a:p>
            <a:endParaRPr lang="en-US" dirty="0"/>
          </a:p>
        </p:txBody>
      </p:sp>
      <p:sp>
        <p:nvSpPr>
          <p:cNvPr id="15" name="Rectangle 14"/>
          <p:cNvSpPr/>
          <p:nvPr/>
        </p:nvSpPr>
        <p:spPr>
          <a:xfrm>
            <a:off x="4398491" y="1315961"/>
            <a:ext cx="552642" cy="34274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Person 1</a:t>
            </a:r>
          </a:p>
          <a:p>
            <a:pPr algn="ctr"/>
            <a:r>
              <a:rPr lang="en-US" sz="800" dirty="0"/>
              <a:t>Person 2</a:t>
            </a:r>
          </a:p>
          <a:p>
            <a:pPr algn="ctr"/>
            <a:r>
              <a:rPr lang="en-US" sz="800" dirty="0"/>
              <a:t>Person 3</a:t>
            </a:r>
          </a:p>
          <a:p>
            <a:pPr algn="ctr"/>
            <a:endParaRPr lang="en-US" sz="800" dirty="0"/>
          </a:p>
          <a:p>
            <a:pPr algn="ctr"/>
            <a:endParaRPr lang="en-US" sz="800" dirty="0"/>
          </a:p>
          <a:p>
            <a:pPr algn="ctr"/>
            <a:r>
              <a:rPr lang="en-US" sz="800" dirty="0"/>
              <a:t>.</a:t>
            </a:r>
          </a:p>
          <a:p>
            <a:pPr algn="ctr"/>
            <a:r>
              <a:rPr lang="en-US" sz="800" dirty="0"/>
              <a:t>.</a:t>
            </a:r>
          </a:p>
          <a:p>
            <a:pPr algn="ctr"/>
            <a:r>
              <a:rPr lang="en-US" sz="800" dirty="0"/>
              <a:t>.</a:t>
            </a:r>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r>
              <a:rPr lang="en-US" sz="800" dirty="0"/>
              <a:t>Person N</a:t>
            </a:r>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dirty="0"/>
          </a:p>
        </p:txBody>
      </p:sp>
      <p:cxnSp>
        <p:nvCxnSpPr>
          <p:cNvPr id="17" name="Straight Arrow Connector 16"/>
          <p:cNvCxnSpPr/>
          <p:nvPr/>
        </p:nvCxnSpPr>
        <p:spPr>
          <a:xfrm flipV="1">
            <a:off x="3041006" y="2023401"/>
            <a:ext cx="1492793" cy="9526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284750" y="2281648"/>
            <a:ext cx="12951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8915051" y="1875735"/>
            <a:ext cx="1560644" cy="2862323"/>
          </a:xfrm>
          <a:prstGeom prst="rect">
            <a:avLst/>
          </a:prstGeom>
          <a:noFill/>
        </p:spPr>
        <p:txBody>
          <a:bodyPr wrap="none" rtlCol="0">
            <a:spAutoFit/>
          </a:bodyPr>
          <a:lstStyle/>
          <a:p>
            <a:r>
              <a:rPr lang="en-US" dirty="0"/>
              <a:t>Characteristics</a:t>
            </a:r>
          </a:p>
          <a:p>
            <a:r>
              <a:rPr lang="en-US" dirty="0"/>
              <a:t>Patterns</a:t>
            </a:r>
          </a:p>
          <a:p>
            <a:r>
              <a:rPr lang="en-US" dirty="0"/>
              <a:t>Models</a:t>
            </a:r>
          </a:p>
          <a:p>
            <a:endParaRPr lang="en-US" dirty="0"/>
          </a:p>
          <a:p>
            <a:endParaRPr lang="en-US" dirty="0"/>
          </a:p>
          <a:p>
            <a:r>
              <a:rPr lang="en-US" dirty="0"/>
              <a:t>Predictions</a:t>
            </a:r>
          </a:p>
          <a:p>
            <a:r>
              <a:rPr lang="en-US" dirty="0"/>
              <a:t>Similarities</a:t>
            </a:r>
          </a:p>
          <a:p>
            <a:r>
              <a:rPr lang="en-US" dirty="0"/>
              <a:t>Differences</a:t>
            </a:r>
          </a:p>
          <a:p>
            <a:r>
              <a:rPr lang="en-US" dirty="0"/>
              <a:t>Distance </a:t>
            </a:r>
          </a:p>
          <a:p>
            <a:endParaRPr lang="en-US" dirty="0"/>
          </a:p>
        </p:txBody>
      </p:sp>
      <p:cxnSp>
        <p:nvCxnSpPr>
          <p:cNvPr id="25" name="Straight Arrow Connector 24"/>
          <p:cNvCxnSpPr/>
          <p:nvPr/>
        </p:nvCxnSpPr>
        <p:spPr>
          <a:xfrm>
            <a:off x="7437150" y="3891304"/>
            <a:ext cx="12951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210467" y="569620"/>
            <a:ext cx="2108269" cy="646331"/>
          </a:xfrm>
          <a:prstGeom prst="rect">
            <a:avLst/>
          </a:prstGeom>
          <a:noFill/>
        </p:spPr>
        <p:txBody>
          <a:bodyPr wrap="none" rtlCol="0">
            <a:spAutoFit/>
          </a:bodyPr>
          <a:lstStyle/>
          <a:p>
            <a:r>
              <a:rPr lang="en-US" dirty="0"/>
              <a:t>Some data </a:t>
            </a:r>
            <a:br>
              <a:rPr lang="en-US" dirty="0"/>
            </a:br>
            <a:r>
              <a:rPr lang="en-US" dirty="0"/>
              <a:t>has observed results</a:t>
            </a:r>
          </a:p>
        </p:txBody>
      </p:sp>
      <p:cxnSp>
        <p:nvCxnSpPr>
          <p:cNvPr id="22" name="Straight Arrow Connector 21"/>
          <p:cNvCxnSpPr/>
          <p:nvPr/>
        </p:nvCxnSpPr>
        <p:spPr>
          <a:xfrm flipH="1">
            <a:off x="7707117" y="932578"/>
            <a:ext cx="391742" cy="2833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62229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will create a correlation matrix with “columns”</a:t>
            </a:r>
            <a:endParaRPr lang="en-US" dirty="0"/>
          </a:p>
        </p:txBody>
      </p:sp>
      <p:pic>
        <p:nvPicPr>
          <p:cNvPr id="5" name="Picture 4"/>
          <p:cNvPicPr>
            <a:picLocks noChangeAspect="1"/>
          </p:cNvPicPr>
          <p:nvPr/>
        </p:nvPicPr>
        <p:blipFill>
          <a:blip r:embed="rId2"/>
          <a:stretch>
            <a:fillRect/>
          </a:stretch>
        </p:blipFill>
        <p:spPr>
          <a:xfrm>
            <a:off x="412377" y="1559859"/>
            <a:ext cx="8859370" cy="4218747"/>
          </a:xfrm>
          <a:prstGeom prst="rect">
            <a:avLst/>
          </a:prstGeom>
        </p:spPr>
      </p:pic>
    </p:spTree>
    <p:extLst>
      <p:ext uri="{BB962C8B-B14F-4D97-AF65-F5344CB8AC3E}">
        <p14:creationId xmlns:p14="http://schemas.microsoft.com/office/powerpoint/2010/main" val="9833147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Correlation</a:t>
            </a:r>
            <a:endParaRPr lang="en-US" dirty="0"/>
          </a:p>
        </p:txBody>
      </p:sp>
      <p:pic>
        <p:nvPicPr>
          <p:cNvPr id="7" name="Picture 6"/>
          <p:cNvPicPr>
            <a:picLocks noChangeAspect="1"/>
          </p:cNvPicPr>
          <p:nvPr/>
        </p:nvPicPr>
        <p:blipFill>
          <a:blip r:embed="rId2"/>
          <a:stretch>
            <a:fillRect/>
          </a:stretch>
        </p:blipFill>
        <p:spPr>
          <a:xfrm>
            <a:off x="2227677" y="4493971"/>
            <a:ext cx="7127154" cy="1270579"/>
          </a:xfrm>
          <a:prstGeom prst="rect">
            <a:avLst/>
          </a:prstGeom>
        </p:spPr>
      </p:pic>
    </p:spTree>
    <p:extLst>
      <p:ext uri="{BB962C8B-B14F-4D97-AF65-F5344CB8AC3E}">
        <p14:creationId xmlns:p14="http://schemas.microsoft.com/office/powerpoint/2010/main" val="2183490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Correlation</a:t>
            </a:r>
            <a:endParaRPr lang="en-US" dirty="0"/>
          </a:p>
        </p:txBody>
      </p:sp>
      <p:pic>
        <p:nvPicPr>
          <p:cNvPr id="3" name="Picture 2"/>
          <p:cNvPicPr>
            <a:picLocks noChangeAspect="1"/>
          </p:cNvPicPr>
          <p:nvPr/>
        </p:nvPicPr>
        <p:blipFill>
          <a:blip r:embed="rId2"/>
          <a:stretch>
            <a:fillRect/>
          </a:stretch>
        </p:blipFill>
        <p:spPr>
          <a:xfrm>
            <a:off x="1672849" y="1147293"/>
            <a:ext cx="8816690" cy="1311711"/>
          </a:xfrm>
          <a:prstGeom prst="rect">
            <a:avLst/>
          </a:prstGeom>
        </p:spPr>
      </p:pic>
      <p:pic>
        <p:nvPicPr>
          <p:cNvPr id="8" name="Picture 7"/>
          <p:cNvPicPr>
            <a:picLocks noChangeAspect="1"/>
          </p:cNvPicPr>
          <p:nvPr/>
        </p:nvPicPr>
        <p:blipFill>
          <a:blip r:embed="rId3"/>
          <a:stretch>
            <a:fillRect/>
          </a:stretch>
        </p:blipFill>
        <p:spPr>
          <a:xfrm>
            <a:off x="1882211" y="3097568"/>
            <a:ext cx="3450875" cy="315310"/>
          </a:xfrm>
          <a:prstGeom prst="rect">
            <a:avLst/>
          </a:prstGeom>
        </p:spPr>
      </p:pic>
      <p:pic>
        <p:nvPicPr>
          <p:cNvPr id="9" name="Picture 8"/>
          <p:cNvPicPr>
            <a:picLocks noChangeAspect="1"/>
          </p:cNvPicPr>
          <p:nvPr/>
        </p:nvPicPr>
        <p:blipFill>
          <a:blip r:embed="rId4"/>
          <a:stretch>
            <a:fillRect/>
          </a:stretch>
        </p:blipFill>
        <p:spPr>
          <a:xfrm>
            <a:off x="1882210" y="4229734"/>
            <a:ext cx="6984986" cy="952498"/>
          </a:xfrm>
          <a:prstGeom prst="rect">
            <a:avLst/>
          </a:prstGeom>
        </p:spPr>
      </p:pic>
      <p:pic>
        <p:nvPicPr>
          <p:cNvPr id="10" name="Picture 9"/>
          <p:cNvPicPr>
            <a:picLocks noChangeAspect="1"/>
          </p:cNvPicPr>
          <p:nvPr/>
        </p:nvPicPr>
        <p:blipFill>
          <a:blip r:embed="rId5"/>
          <a:stretch>
            <a:fillRect/>
          </a:stretch>
        </p:blipFill>
        <p:spPr>
          <a:xfrm>
            <a:off x="1986304" y="5559446"/>
            <a:ext cx="1506045" cy="314449"/>
          </a:xfrm>
          <a:prstGeom prst="rect">
            <a:avLst/>
          </a:prstGeom>
        </p:spPr>
      </p:pic>
    </p:spTree>
    <p:extLst>
      <p:ext uri="{BB962C8B-B14F-4D97-AF65-F5344CB8AC3E}">
        <p14:creationId xmlns:p14="http://schemas.microsoft.com/office/powerpoint/2010/main" val="18909352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Correlation</a:t>
            </a:r>
            <a:endParaRPr lang="en-US" dirty="0"/>
          </a:p>
        </p:txBody>
      </p:sp>
      <p:pic>
        <p:nvPicPr>
          <p:cNvPr id="4" name="Picture 3"/>
          <p:cNvPicPr>
            <a:picLocks noChangeAspect="1"/>
          </p:cNvPicPr>
          <p:nvPr/>
        </p:nvPicPr>
        <p:blipFill rotWithShape="1">
          <a:blip r:embed="rId2"/>
          <a:srcRect l="7498"/>
          <a:stretch/>
        </p:blipFill>
        <p:spPr>
          <a:xfrm>
            <a:off x="2169040" y="1375070"/>
            <a:ext cx="3362135" cy="1204867"/>
          </a:xfrm>
          <a:prstGeom prst="rect">
            <a:avLst/>
          </a:prstGeom>
        </p:spPr>
      </p:pic>
      <p:pic>
        <p:nvPicPr>
          <p:cNvPr id="5" name="Picture 4"/>
          <p:cNvPicPr>
            <a:picLocks noChangeAspect="1"/>
          </p:cNvPicPr>
          <p:nvPr/>
        </p:nvPicPr>
        <p:blipFill rotWithShape="1">
          <a:blip r:embed="rId3"/>
          <a:srcRect l="-30" r="30842"/>
          <a:stretch/>
        </p:blipFill>
        <p:spPr>
          <a:xfrm>
            <a:off x="2169040" y="3429001"/>
            <a:ext cx="6873753" cy="1727779"/>
          </a:xfrm>
          <a:prstGeom prst="rect">
            <a:avLst/>
          </a:prstGeom>
        </p:spPr>
      </p:pic>
    </p:spTree>
    <p:extLst>
      <p:ext uri="{BB962C8B-B14F-4D97-AF65-F5344CB8AC3E}">
        <p14:creationId xmlns:p14="http://schemas.microsoft.com/office/powerpoint/2010/main" val="15032265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Conversions from Real Time Data</a:t>
            </a:r>
            <a:endParaRPr lang="en-US" dirty="0"/>
          </a:p>
        </p:txBody>
      </p:sp>
      <p:sp>
        <p:nvSpPr>
          <p:cNvPr id="3" name="Content Placeholder 2"/>
          <p:cNvSpPr>
            <a:spLocks noGrp="1"/>
          </p:cNvSpPr>
          <p:nvPr>
            <p:ph idx="1"/>
          </p:nvPr>
        </p:nvSpPr>
        <p:spPr/>
        <p:txBody>
          <a:bodyPr/>
          <a:lstStyle/>
          <a:p>
            <a:pPr marL="0" indent="0">
              <a:buNone/>
            </a:pPr>
            <a:r>
              <a:rPr lang="en-US" dirty="0" smtClean="0"/>
              <a:t>Single Signals (an array)</a:t>
            </a:r>
          </a:p>
          <a:p>
            <a:r>
              <a:rPr lang="en-US" dirty="0" smtClean="0"/>
              <a:t>Fourier </a:t>
            </a:r>
            <a:r>
              <a:rPr lang="en-US" dirty="0" err="1" smtClean="0"/>
              <a:t>Tansform</a:t>
            </a:r>
            <a:r>
              <a:rPr lang="en-US" dirty="0"/>
              <a:t>:</a:t>
            </a:r>
            <a:r>
              <a:rPr lang="en-US" dirty="0" smtClean="0"/>
              <a:t> DTFT and FFT -&gt; features that have spectral information </a:t>
            </a:r>
          </a:p>
          <a:p>
            <a:r>
              <a:rPr lang="en-US" dirty="0" smtClean="0"/>
              <a:t>Pattern Matching  -&gt; feature = does the pattern exist, or how strongly</a:t>
            </a:r>
          </a:p>
          <a:p>
            <a:r>
              <a:rPr lang="en-US" dirty="0" smtClean="0"/>
              <a:t>More types of scoring: mapping a vector to a single number</a:t>
            </a:r>
          </a:p>
          <a:p>
            <a:pPr marL="0" indent="0">
              <a:buNone/>
            </a:pPr>
            <a:endParaRPr lang="en-US" dirty="0" smtClean="0"/>
          </a:p>
          <a:p>
            <a:endParaRPr lang="en-US" dirty="0"/>
          </a:p>
          <a:p>
            <a:endParaRPr lang="en-US" dirty="0" smtClean="0"/>
          </a:p>
          <a:p>
            <a:pPr marL="0" indent="0">
              <a:buNone/>
            </a:pPr>
            <a:r>
              <a:rPr lang="en-US" dirty="0" smtClean="0"/>
              <a:t>Multiple Inputs (multiple arrays or a matrix)</a:t>
            </a:r>
          </a:p>
          <a:p>
            <a:r>
              <a:rPr lang="en-US" dirty="0" smtClean="0"/>
              <a:t>Cross correlation </a:t>
            </a:r>
            <a:r>
              <a:rPr lang="en-US" dirty="0"/>
              <a:t>m</a:t>
            </a:r>
            <a:r>
              <a:rPr lang="en-US" dirty="0" smtClean="0"/>
              <a:t>atrix </a:t>
            </a:r>
          </a:p>
          <a:p>
            <a:r>
              <a:rPr lang="en-US" dirty="0" err="1" smtClean="0"/>
              <a:t>Jacobian</a:t>
            </a:r>
            <a:r>
              <a:rPr lang="en-US" dirty="0" smtClean="0"/>
              <a:t> Matrix  – What is causing the most change?</a:t>
            </a:r>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7309017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2147333" y="1449125"/>
            <a:ext cx="8201903" cy="2783586"/>
          </a:xfrm>
          <a:prstGeom prst="rect">
            <a:avLst/>
          </a:prstGeom>
        </p:spPr>
      </p:pic>
    </p:spTree>
    <p:extLst>
      <p:ext uri="{BB962C8B-B14F-4D97-AF65-F5344CB8AC3E}">
        <p14:creationId xmlns:p14="http://schemas.microsoft.com/office/powerpoint/2010/main" val="14513896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62064" y="2782527"/>
            <a:ext cx="6217894" cy="923330"/>
          </a:xfrm>
          <a:prstGeom prst="rect">
            <a:avLst/>
          </a:prstGeom>
          <a:solidFill>
            <a:schemeClr val="tx1">
              <a:alpha val="86000"/>
            </a:schemeClr>
          </a:solidFill>
          <a:effectLst>
            <a:outerShdw blurRad="50800" dist="38100" dir="2700000" algn="tl" rotWithShape="0">
              <a:srgbClr val="000000">
                <a:alpha val="43000"/>
              </a:srgbClr>
            </a:outerShdw>
          </a:effectLst>
        </p:spPr>
        <p:txBody>
          <a:bodyPr wrap="square" lIns="274320" tIns="274320" rIns="274320" bIns="274320" rtlCol="0">
            <a:spAutoFit/>
          </a:bodyPr>
          <a:lstStyle/>
          <a:p>
            <a:pPr algn="ctr"/>
            <a:r>
              <a:rPr lang="en-US" sz="2400" dirty="0" smtClean="0">
                <a:solidFill>
                  <a:schemeClr val="bg1"/>
                </a:solidFill>
                <a:latin typeface="Helvetica Neue Light"/>
                <a:cs typeface="Helvetica Neue Light"/>
              </a:rPr>
              <a:t>Signal Statistics and Windows</a:t>
            </a:r>
            <a:endParaRPr lang="en-US" sz="2400" dirty="0">
              <a:solidFill>
                <a:schemeClr val="bg1"/>
              </a:solidFill>
              <a:latin typeface="Helvetica Neue Light"/>
              <a:cs typeface="Helvetica Neue Light"/>
            </a:endParaRPr>
          </a:p>
        </p:txBody>
      </p:sp>
    </p:spTree>
    <p:extLst>
      <p:ext uri="{BB962C8B-B14F-4D97-AF65-F5344CB8AC3E}">
        <p14:creationId xmlns:p14="http://schemas.microsoft.com/office/powerpoint/2010/main" val="7558872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964" y="195031"/>
            <a:ext cx="8574347" cy="668408"/>
          </a:xfrm>
        </p:spPr>
        <p:txBody>
          <a:bodyPr>
            <a:normAutofit/>
          </a:bodyPr>
          <a:lstStyle/>
          <a:p>
            <a:r>
              <a:rPr lang="en-US" dirty="0" smtClean="0"/>
              <a:t>Simple things we can do with a sequence: Mean, Variance</a:t>
            </a:r>
            <a:endParaRPr lang="en-US" dirty="0"/>
          </a:p>
        </p:txBody>
      </p:sp>
      <p:sp>
        <p:nvSpPr>
          <p:cNvPr id="4" name="TextBox 3"/>
          <p:cNvSpPr txBox="1"/>
          <p:nvPr/>
        </p:nvSpPr>
        <p:spPr>
          <a:xfrm>
            <a:off x="1865231" y="1124312"/>
            <a:ext cx="1776636" cy="646331"/>
          </a:xfrm>
          <a:prstGeom prst="rect">
            <a:avLst/>
          </a:prstGeom>
          <a:noFill/>
        </p:spPr>
        <p:txBody>
          <a:bodyPr wrap="none" rtlCol="0">
            <a:spAutoFit/>
          </a:bodyPr>
          <a:lstStyle/>
          <a:p>
            <a:r>
              <a:rPr lang="en-US" dirty="0"/>
              <a:t>Discrete data </a:t>
            </a:r>
            <a:br>
              <a:rPr lang="en-US" dirty="0"/>
            </a:br>
            <a:r>
              <a:rPr lang="en-US" dirty="0" err="1"/>
              <a:t>x</a:t>
            </a:r>
            <a:r>
              <a:rPr lang="en-US" baseline="-25000" dirty="0" err="1"/>
              <a:t>n</a:t>
            </a:r>
            <a:r>
              <a:rPr lang="en-US" dirty="0"/>
              <a:t> = x1, x2, x3,  …</a:t>
            </a:r>
          </a:p>
        </p:txBody>
      </p:sp>
      <p:pic>
        <p:nvPicPr>
          <p:cNvPr id="5" name="Picture 4" descr="image9_121.png"/>
          <p:cNvPicPr>
            <a:picLocks noChangeAspect="1"/>
          </p:cNvPicPr>
          <p:nvPr/>
        </p:nvPicPr>
        <p:blipFill rotWithShape="1">
          <a:blip r:embed="rId2">
            <a:extLst>
              <a:ext uri="{28A0092B-C50C-407E-A947-70E740481C1C}">
                <a14:useLocalDpi xmlns:a14="http://schemas.microsoft.com/office/drawing/2010/main" val="0"/>
              </a:ext>
            </a:extLst>
          </a:blip>
          <a:srcRect l="1622" t="12334" r="73728"/>
          <a:stretch/>
        </p:blipFill>
        <p:spPr>
          <a:xfrm>
            <a:off x="2069400" y="2058796"/>
            <a:ext cx="996762" cy="1922110"/>
          </a:xfrm>
          <a:prstGeom prst="rect">
            <a:avLst/>
          </a:prstGeom>
        </p:spPr>
      </p:pic>
      <p:pic>
        <p:nvPicPr>
          <p:cNvPr id="6" name="Picture 5" descr="figure627.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9214" y="1832922"/>
            <a:ext cx="3564587" cy="2141598"/>
          </a:xfrm>
          <a:prstGeom prst="rect">
            <a:avLst/>
          </a:prstGeom>
        </p:spPr>
      </p:pic>
      <p:cxnSp>
        <p:nvCxnSpPr>
          <p:cNvPr id="8" name="Straight Connector 7"/>
          <p:cNvCxnSpPr/>
          <p:nvPr/>
        </p:nvCxnSpPr>
        <p:spPr>
          <a:xfrm>
            <a:off x="3876143" y="2903721"/>
            <a:ext cx="4313689"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8484621" y="2719055"/>
            <a:ext cx="715761" cy="369332"/>
          </a:xfrm>
          <a:prstGeom prst="rect">
            <a:avLst/>
          </a:prstGeom>
          <a:noFill/>
        </p:spPr>
        <p:txBody>
          <a:bodyPr wrap="none" rtlCol="0">
            <a:spAutoFit/>
          </a:bodyPr>
          <a:lstStyle/>
          <a:p>
            <a:r>
              <a:rPr lang="en-US" dirty="0"/>
              <a:t>mean</a:t>
            </a:r>
          </a:p>
        </p:txBody>
      </p:sp>
      <p:cxnSp>
        <p:nvCxnSpPr>
          <p:cNvPr id="11" name="Straight Arrow Connector 10"/>
          <p:cNvCxnSpPr/>
          <p:nvPr/>
        </p:nvCxnSpPr>
        <p:spPr>
          <a:xfrm>
            <a:off x="7784118" y="2330950"/>
            <a:ext cx="0" cy="100554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7573800" y="2330950"/>
            <a:ext cx="40435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7585084" y="3341943"/>
            <a:ext cx="404354" cy="0"/>
          </a:xfrm>
          <a:prstGeom prst="line">
            <a:avLst/>
          </a:prstGeom>
        </p:spPr>
        <p:style>
          <a:lnRef idx="2">
            <a:schemeClr val="accent1"/>
          </a:lnRef>
          <a:fillRef idx="0">
            <a:schemeClr val="accent1"/>
          </a:fillRef>
          <a:effectRef idx="1">
            <a:schemeClr val="accent1"/>
          </a:effectRef>
          <a:fontRef idx="minor">
            <a:schemeClr val="tx1"/>
          </a:fontRef>
        </p:style>
      </p:cxnSp>
      <p:pic>
        <p:nvPicPr>
          <p:cNvPr id="16" name="Picture 15" descr="mean-formul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0852" y="4252283"/>
            <a:ext cx="2216190" cy="15948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8484621" y="2146284"/>
            <a:ext cx="977251" cy="369332"/>
          </a:xfrm>
          <a:prstGeom prst="rect">
            <a:avLst/>
          </a:prstGeom>
          <a:noFill/>
        </p:spPr>
        <p:txBody>
          <a:bodyPr wrap="none" rtlCol="0">
            <a:spAutoFit/>
          </a:bodyPr>
          <a:lstStyle/>
          <a:p>
            <a:r>
              <a:rPr lang="en-US" dirty="0"/>
              <a:t>variance</a:t>
            </a:r>
          </a:p>
        </p:txBody>
      </p:sp>
      <p:sp>
        <p:nvSpPr>
          <p:cNvPr id="17" name="Rectangle 16"/>
          <p:cNvSpPr/>
          <p:nvPr/>
        </p:nvSpPr>
        <p:spPr>
          <a:xfrm>
            <a:off x="9830661" y="7151548"/>
            <a:ext cx="5585729" cy="25149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 name="Straight Arrow Connector 12"/>
          <p:cNvCxnSpPr/>
          <p:nvPr/>
        </p:nvCxnSpPr>
        <p:spPr>
          <a:xfrm>
            <a:off x="3305615" y="3004395"/>
            <a:ext cx="35755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81802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964" y="195031"/>
            <a:ext cx="8574347" cy="668408"/>
          </a:xfrm>
        </p:spPr>
        <p:txBody>
          <a:bodyPr>
            <a:normAutofit/>
          </a:bodyPr>
          <a:lstStyle/>
          <a:p>
            <a:r>
              <a:rPr lang="en-US" dirty="0" smtClean="0"/>
              <a:t>Simple things we can do with a sequence: Mean, Variance</a:t>
            </a:r>
            <a:endParaRPr lang="en-US" dirty="0"/>
          </a:p>
        </p:txBody>
      </p:sp>
      <p:sp>
        <p:nvSpPr>
          <p:cNvPr id="4" name="TextBox 3"/>
          <p:cNvSpPr txBox="1"/>
          <p:nvPr/>
        </p:nvSpPr>
        <p:spPr>
          <a:xfrm>
            <a:off x="1865231" y="1124312"/>
            <a:ext cx="1776636" cy="646331"/>
          </a:xfrm>
          <a:prstGeom prst="rect">
            <a:avLst/>
          </a:prstGeom>
          <a:noFill/>
        </p:spPr>
        <p:txBody>
          <a:bodyPr wrap="none" rtlCol="0">
            <a:spAutoFit/>
          </a:bodyPr>
          <a:lstStyle/>
          <a:p>
            <a:r>
              <a:rPr lang="en-US" dirty="0"/>
              <a:t>Discrete data </a:t>
            </a:r>
          </a:p>
          <a:p>
            <a:r>
              <a:rPr lang="en-US" dirty="0" err="1"/>
              <a:t>x</a:t>
            </a:r>
            <a:r>
              <a:rPr lang="en-US" baseline="-25000" dirty="0" err="1"/>
              <a:t>n</a:t>
            </a:r>
            <a:r>
              <a:rPr lang="en-US" dirty="0"/>
              <a:t> = x1, x2, x3,  …</a:t>
            </a:r>
          </a:p>
        </p:txBody>
      </p:sp>
      <p:pic>
        <p:nvPicPr>
          <p:cNvPr id="5" name="Picture 4" descr="image9_121.png"/>
          <p:cNvPicPr>
            <a:picLocks noChangeAspect="1"/>
          </p:cNvPicPr>
          <p:nvPr/>
        </p:nvPicPr>
        <p:blipFill rotWithShape="1">
          <a:blip r:embed="rId2">
            <a:extLst>
              <a:ext uri="{28A0092B-C50C-407E-A947-70E740481C1C}">
                <a14:useLocalDpi xmlns:a14="http://schemas.microsoft.com/office/drawing/2010/main" val="0"/>
              </a:ext>
            </a:extLst>
          </a:blip>
          <a:srcRect l="1622" t="12334" r="73728"/>
          <a:stretch/>
        </p:blipFill>
        <p:spPr>
          <a:xfrm>
            <a:off x="2069400" y="2058796"/>
            <a:ext cx="996762" cy="1922110"/>
          </a:xfrm>
          <a:prstGeom prst="rect">
            <a:avLst/>
          </a:prstGeom>
        </p:spPr>
      </p:pic>
      <p:pic>
        <p:nvPicPr>
          <p:cNvPr id="6" name="Picture 5" descr="figure627.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9214" y="1832922"/>
            <a:ext cx="3564587" cy="2141598"/>
          </a:xfrm>
          <a:prstGeom prst="rect">
            <a:avLst/>
          </a:prstGeom>
        </p:spPr>
      </p:pic>
      <p:cxnSp>
        <p:nvCxnSpPr>
          <p:cNvPr id="8" name="Straight Connector 7"/>
          <p:cNvCxnSpPr/>
          <p:nvPr/>
        </p:nvCxnSpPr>
        <p:spPr>
          <a:xfrm>
            <a:off x="3876143" y="2903721"/>
            <a:ext cx="4313689"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8484621" y="2719055"/>
            <a:ext cx="715761" cy="369332"/>
          </a:xfrm>
          <a:prstGeom prst="rect">
            <a:avLst/>
          </a:prstGeom>
          <a:noFill/>
        </p:spPr>
        <p:txBody>
          <a:bodyPr wrap="none" rtlCol="0">
            <a:spAutoFit/>
          </a:bodyPr>
          <a:lstStyle/>
          <a:p>
            <a:r>
              <a:rPr lang="en-US" dirty="0"/>
              <a:t>mean</a:t>
            </a:r>
          </a:p>
        </p:txBody>
      </p:sp>
      <p:cxnSp>
        <p:nvCxnSpPr>
          <p:cNvPr id="11" name="Straight Arrow Connector 10"/>
          <p:cNvCxnSpPr/>
          <p:nvPr/>
        </p:nvCxnSpPr>
        <p:spPr>
          <a:xfrm>
            <a:off x="7784118" y="2330950"/>
            <a:ext cx="0" cy="100554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7573800" y="2330950"/>
            <a:ext cx="40435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7585084" y="3341943"/>
            <a:ext cx="404354" cy="0"/>
          </a:xfrm>
          <a:prstGeom prst="line">
            <a:avLst/>
          </a:prstGeom>
        </p:spPr>
        <p:style>
          <a:lnRef idx="2">
            <a:schemeClr val="accent1"/>
          </a:lnRef>
          <a:fillRef idx="0">
            <a:schemeClr val="accent1"/>
          </a:fillRef>
          <a:effectRef idx="1">
            <a:schemeClr val="accent1"/>
          </a:effectRef>
          <a:fontRef idx="minor">
            <a:schemeClr val="tx1"/>
          </a:fontRef>
        </p:style>
      </p:cxnSp>
      <p:pic>
        <p:nvPicPr>
          <p:cNvPr id="16" name="Picture 15" descr="mean-formul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0910" y="302218"/>
            <a:ext cx="2819043" cy="20287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8484621" y="2146284"/>
            <a:ext cx="977251" cy="369332"/>
          </a:xfrm>
          <a:prstGeom prst="rect">
            <a:avLst/>
          </a:prstGeom>
          <a:noFill/>
        </p:spPr>
        <p:txBody>
          <a:bodyPr wrap="none" rtlCol="0">
            <a:spAutoFit/>
          </a:bodyPr>
          <a:lstStyle/>
          <a:p>
            <a:r>
              <a:rPr lang="en-US" dirty="0"/>
              <a:t>variance</a:t>
            </a:r>
          </a:p>
        </p:txBody>
      </p:sp>
      <p:sp>
        <p:nvSpPr>
          <p:cNvPr id="17" name="Rectangle 16"/>
          <p:cNvSpPr/>
          <p:nvPr/>
        </p:nvSpPr>
        <p:spPr>
          <a:xfrm>
            <a:off x="9830661" y="7151548"/>
            <a:ext cx="5585729" cy="25149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 name="Straight Arrow Connector 12"/>
          <p:cNvCxnSpPr/>
          <p:nvPr/>
        </p:nvCxnSpPr>
        <p:spPr>
          <a:xfrm>
            <a:off x="3305615" y="3004395"/>
            <a:ext cx="35755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8" name="Picture 17" descr="variance_formul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8964" y="4636089"/>
            <a:ext cx="2276475" cy="1228725"/>
          </a:xfrm>
          <a:prstGeom prst="rect">
            <a:avLst/>
          </a:prstGeom>
        </p:spPr>
      </p:pic>
      <p:pic>
        <p:nvPicPr>
          <p:cNvPr id="19" name="Picture 18" descr="sample_variance_formul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1537" y="4636089"/>
            <a:ext cx="2423259" cy="1173287"/>
          </a:xfrm>
          <a:prstGeom prst="rect">
            <a:avLst/>
          </a:prstGeom>
        </p:spPr>
      </p:pic>
      <p:sp>
        <p:nvSpPr>
          <p:cNvPr id="20" name="TextBox 19"/>
          <p:cNvSpPr txBox="1"/>
          <p:nvPr/>
        </p:nvSpPr>
        <p:spPr>
          <a:xfrm>
            <a:off x="7835047" y="4802222"/>
            <a:ext cx="2469266" cy="646331"/>
          </a:xfrm>
          <a:prstGeom prst="rect">
            <a:avLst/>
          </a:prstGeom>
          <a:noFill/>
        </p:spPr>
        <p:txBody>
          <a:bodyPr wrap="none" rtlCol="0">
            <a:spAutoFit/>
          </a:bodyPr>
          <a:lstStyle/>
          <a:p>
            <a:r>
              <a:rPr lang="en-US" dirty="0"/>
              <a:t>And of course, standard </a:t>
            </a:r>
            <a:br>
              <a:rPr lang="en-US" dirty="0"/>
            </a:br>
            <a:r>
              <a:rPr lang="en-US" dirty="0"/>
              <a:t>deviation is s or sigma </a:t>
            </a:r>
          </a:p>
        </p:txBody>
      </p:sp>
    </p:spTree>
    <p:extLst>
      <p:ext uri="{BB962C8B-B14F-4D97-AF65-F5344CB8AC3E}">
        <p14:creationId xmlns:p14="http://schemas.microsoft.com/office/powerpoint/2010/main" val="8097243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964" y="195031"/>
            <a:ext cx="4834722" cy="668408"/>
          </a:xfrm>
        </p:spPr>
        <p:txBody>
          <a:bodyPr>
            <a:normAutofit/>
          </a:bodyPr>
          <a:lstStyle/>
          <a:p>
            <a:r>
              <a:rPr lang="en-US" dirty="0" smtClean="0"/>
              <a:t>Moving Average of Sequence</a:t>
            </a:r>
            <a:endParaRPr lang="en-US" dirty="0"/>
          </a:p>
        </p:txBody>
      </p:sp>
      <p:sp>
        <p:nvSpPr>
          <p:cNvPr id="3" name="Content Placeholder 2"/>
          <p:cNvSpPr>
            <a:spLocks noGrp="1"/>
          </p:cNvSpPr>
          <p:nvPr>
            <p:ph idx="1"/>
          </p:nvPr>
        </p:nvSpPr>
        <p:spPr>
          <a:xfrm>
            <a:off x="1865769" y="898722"/>
            <a:ext cx="5708660" cy="1168373"/>
          </a:xfrm>
        </p:spPr>
        <p:txBody>
          <a:bodyPr>
            <a:normAutofit/>
          </a:bodyPr>
          <a:lstStyle/>
          <a:p>
            <a:r>
              <a:rPr lang="en-US" dirty="0"/>
              <a:t>Discrete data </a:t>
            </a:r>
            <a:r>
              <a:rPr lang="en-US" dirty="0" err="1"/>
              <a:t>x</a:t>
            </a:r>
            <a:r>
              <a:rPr lang="en-US" baseline="-25000" dirty="0" err="1" smtClean="0"/>
              <a:t>n</a:t>
            </a:r>
            <a:r>
              <a:rPr lang="en-US" dirty="0" smtClean="0"/>
              <a:t> </a:t>
            </a:r>
            <a:r>
              <a:rPr lang="en-US" dirty="0"/>
              <a:t>= x1, x2, x3,  </a:t>
            </a:r>
            <a:r>
              <a:rPr lang="en-US" dirty="0" smtClean="0"/>
              <a:t>…</a:t>
            </a:r>
          </a:p>
          <a:p>
            <a:r>
              <a:rPr lang="en-US" dirty="0" smtClean="0"/>
              <a:t>Moving Average</a:t>
            </a:r>
            <a:endParaRPr lang="en-US" dirty="0"/>
          </a:p>
          <a:p>
            <a:endParaRPr lang="en-US" dirty="0" smtClean="0"/>
          </a:p>
        </p:txBody>
      </p:sp>
      <p:pic>
        <p:nvPicPr>
          <p:cNvPr id="6" name="Picture 5" descr="figure627.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5445" y="1925964"/>
            <a:ext cx="4286976" cy="2575608"/>
          </a:xfrm>
          <a:prstGeom prst="rect">
            <a:avLst/>
          </a:prstGeom>
        </p:spPr>
      </p:pic>
      <p:sp>
        <p:nvSpPr>
          <p:cNvPr id="19" name="Rectangle 18"/>
          <p:cNvSpPr/>
          <p:nvPr/>
        </p:nvSpPr>
        <p:spPr>
          <a:xfrm>
            <a:off x="4540510" y="2237239"/>
            <a:ext cx="493691" cy="2091001"/>
          </a:xfrm>
          <a:prstGeom prst="rect">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TextBox 25"/>
          <p:cNvSpPr txBox="1"/>
          <p:nvPr/>
        </p:nvSpPr>
        <p:spPr>
          <a:xfrm>
            <a:off x="7264643" y="912807"/>
            <a:ext cx="3457037" cy="1200329"/>
          </a:xfrm>
          <a:prstGeom prst="rect">
            <a:avLst/>
          </a:prstGeom>
          <a:noFill/>
        </p:spPr>
        <p:txBody>
          <a:bodyPr wrap="none" rtlCol="0">
            <a:spAutoFit/>
          </a:bodyPr>
          <a:lstStyle/>
          <a:p>
            <a:r>
              <a:rPr lang="en-US" dirty="0"/>
              <a:t>W =size of window</a:t>
            </a:r>
          </a:p>
          <a:p>
            <a:r>
              <a:rPr lang="en-US" dirty="0"/>
              <a:t>MA(n) is red line, at the right edge </a:t>
            </a:r>
          </a:p>
          <a:p>
            <a:r>
              <a:rPr lang="en-US" dirty="0"/>
              <a:t>of the window</a:t>
            </a:r>
          </a:p>
          <a:p>
            <a:endParaRPr lang="en-US" dirty="0"/>
          </a:p>
        </p:txBody>
      </p:sp>
      <p:cxnSp>
        <p:nvCxnSpPr>
          <p:cNvPr id="28" name="Straight Arrow Connector 27"/>
          <p:cNvCxnSpPr/>
          <p:nvPr/>
        </p:nvCxnSpPr>
        <p:spPr>
          <a:xfrm>
            <a:off x="4575676" y="4016317"/>
            <a:ext cx="493691"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5529239" y="1534782"/>
            <a:ext cx="1586364" cy="11465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3" name="Picture 32" descr="te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5445" y="4803220"/>
            <a:ext cx="3192900" cy="978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TextBox 33"/>
          <p:cNvSpPr txBox="1"/>
          <p:nvPr/>
        </p:nvSpPr>
        <p:spPr>
          <a:xfrm>
            <a:off x="6982407" y="2162870"/>
            <a:ext cx="3540753" cy="1754327"/>
          </a:xfrm>
          <a:prstGeom prst="rect">
            <a:avLst/>
          </a:prstGeom>
          <a:noFill/>
        </p:spPr>
        <p:txBody>
          <a:bodyPr wrap="none" rtlCol="0">
            <a:spAutoFit/>
          </a:bodyPr>
          <a:lstStyle/>
          <a:p>
            <a:r>
              <a:rPr lang="en-US" dirty="0"/>
              <a:t>Note:</a:t>
            </a:r>
          </a:p>
          <a:p>
            <a:r>
              <a:rPr lang="en-US" dirty="0"/>
              <a:t>* It</a:t>
            </a:r>
            <a:r>
              <a:rPr lang="fr-FR" dirty="0"/>
              <a:t>’</a:t>
            </a:r>
            <a:r>
              <a:rPr lang="en-US" dirty="0"/>
              <a:t>s a function of n (and maybe W)</a:t>
            </a:r>
          </a:p>
          <a:p>
            <a:r>
              <a:rPr lang="en-US" dirty="0"/>
              <a:t>* Its smoother than the </a:t>
            </a:r>
          </a:p>
          <a:p>
            <a:r>
              <a:rPr lang="en-US" dirty="0"/>
              <a:t>	original (low pass filter)</a:t>
            </a:r>
          </a:p>
          <a:p>
            <a:pPr marL="285750" indent="-285750">
              <a:buFontTx/>
              <a:buChar char="•"/>
            </a:pPr>
            <a:r>
              <a:rPr lang="en-US" dirty="0"/>
              <a:t>W = window size, can be </a:t>
            </a:r>
          </a:p>
          <a:p>
            <a:r>
              <a:rPr lang="en-US" dirty="0"/>
              <a:t>	in the summation</a:t>
            </a:r>
          </a:p>
        </p:txBody>
      </p:sp>
      <p:pic>
        <p:nvPicPr>
          <p:cNvPr id="35" name="Picture 34" descr="Ma v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4642" y="4633615"/>
            <a:ext cx="2241492" cy="783434"/>
          </a:xfrm>
          <a:prstGeom prst="rect">
            <a:avLst/>
          </a:prstGeom>
        </p:spPr>
      </p:pic>
      <p:sp>
        <p:nvSpPr>
          <p:cNvPr id="36" name="TextBox 35"/>
          <p:cNvSpPr txBox="1"/>
          <p:nvPr/>
        </p:nvSpPr>
        <p:spPr>
          <a:xfrm>
            <a:off x="7574429" y="211695"/>
            <a:ext cx="2519252" cy="369332"/>
          </a:xfrm>
          <a:prstGeom prst="rect">
            <a:avLst/>
          </a:prstGeom>
          <a:noFill/>
        </p:spPr>
        <p:txBody>
          <a:bodyPr wrap="none" rtlCol="0">
            <a:spAutoFit/>
          </a:bodyPr>
          <a:lstStyle/>
          <a:p>
            <a:r>
              <a:rPr lang="en-US" dirty="0"/>
              <a:t>(Simple) Moving Average</a:t>
            </a:r>
          </a:p>
        </p:txBody>
      </p:sp>
    </p:spTree>
    <p:extLst>
      <p:ext uri="{BB962C8B-B14F-4D97-AF65-F5344CB8AC3E}">
        <p14:creationId xmlns:p14="http://schemas.microsoft.com/office/powerpoint/2010/main" val="4327752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12052"/>
            <a:ext cx="8229600" cy="668408"/>
          </a:xfrm>
        </p:spPr>
        <p:txBody>
          <a:bodyPr/>
          <a:lstStyle/>
          <a:p>
            <a:r>
              <a:rPr lang="en-US" dirty="0" smtClean="0"/>
              <a:t>Converting From Time Sequence Data to Features</a:t>
            </a:r>
            <a:endParaRPr lang="en-US" dirty="0"/>
          </a:p>
        </p:txBody>
      </p:sp>
      <p:sp>
        <p:nvSpPr>
          <p:cNvPr id="17" name="TextBox 16"/>
          <p:cNvSpPr txBox="1"/>
          <p:nvPr/>
        </p:nvSpPr>
        <p:spPr>
          <a:xfrm>
            <a:off x="1822116" y="5190265"/>
            <a:ext cx="8388684" cy="646331"/>
          </a:xfrm>
          <a:prstGeom prst="rect">
            <a:avLst/>
          </a:prstGeom>
          <a:noFill/>
        </p:spPr>
        <p:txBody>
          <a:bodyPr wrap="none" rtlCol="0">
            <a:spAutoFit/>
          </a:bodyPr>
          <a:lstStyle/>
          <a:p>
            <a:r>
              <a:rPr lang="en-US" dirty="0"/>
              <a:t>Of course, not all data has a time property, but lets start with this type.</a:t>
            </a:r>
          </a:p>
          <a:p>
            <a:r>
              <a:rPr lang="en-US" dirty="0"/>
              <a:t>For example( key1, value 1),( key 2, value 2)…  in this case, the keys are indexed by time.</a:t>
            </a:r>
          </a:p>
        </p:txBody>
      </p:sp>
    </p:spTree>
    <p:extLst>
      <p:ext uri="{BB962C8B-B14F-4D97-AF65-F5344CB8AC3E}">
        <p14:creationId xmlns:p14="http://schemas.microsoft.com/office/powerpoint/2010/main" val="42915858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62064" y="2782527"/>
            <a:ext cx="6217894" cy="923330"/>
          </a:xfrm>
          <a:prstGeom prst="rect">
            <a:avLst/>
          </a:prstGeom>
          <a:solidFill>
            <a:schemeClr val="tx1">
              <a:alpha val="86000"/>
            </a:schemeClr>
          </a:solidFill>
          <a:effectLst>
            <a:outerShdw blurRad="50800" dist="38100" dir="2700000" algn="tl" rotWithShape="0">
              <a:srgbClr val="000000">
                <a:alpha val="43000"/>
              </a:srgbClr>
            </a:outerShdw>
          </a:effectLst>
        </p:spPr>
        <p:txBody>
          <a:bodyPr wrap="square" lIns="274320" tIns="274320" rIns="274320" bIns="274320" rtlCol="0">
            <a:spAutoFit/>
          </a:bodyPr>
          <a:lstStyle/>
          <a:p>
            <a:pPr algn="ctr"/>
            <a:r>
              <a:rPr lang="en-US" sz="2400" dirty="0">
                <a:solidFill>
                  <a:schemeClr val="bg1"/>
                </a:solidFill>
                <a:latin typeface="Helvetica Neue Light"/>
                <a:cs typeface="Helvetica Neue Light"/>
              </a:rPr>
              <a:t>LTI Approaches</a:t>
            </a:r>
          </a:p>
        </p:txBody>
      </p:sp>
    </p:spTree>
    <p:extLst>
      <p:ext uri="{BB962C8B-B14F-4D97-AF65-F5344CB8AC3E}">
        <p14:creationId xmlns:p14="http://schemas.microsoft.com/office/powerpoint/2010/main" val="10123188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Way to Think about Moving Average</a:t>
            </a:r>
            <a:endParaRPr lang="en-US" dirty="0"/>
          </a:p>
        </p:txBody>
      </p:sp>
      <p:pic>
        <p:nvPicPr>
          <p:cNvPr id="4" name="Picture 3" descr="Fig3.gif"/>
          <p:cNvPicPr>
            <a:picLocks noChangeAspect="1"/>
          </p:cNvPicPr>
          <p:nvPr/>
        </p:nvPicPr>
        <p:blipFill rotWithShape="1">
          <a:blip r:embed="rId2">
            <a:extLst>
              <a:ext uri="{28A0092B-C50C-407E-A947-70E740481C1C}">
                <a14:useLocalDpi xmlns:a14="http://schemas.microsoft.com/office/drawing/2010/main" val="0"/>
              </a:ext>
            </a:extLst>
          </a:blip>
          <a:srcRect l="4787" t="12790" r="5480" b="58814"/>
          <a:stretch/>
        </p:blipFill>
        <p:spPr>
          <a:xfrm>
            <a:off x="2458906" y="1295870"/>
            <a:ext cx="7487298" cy="768146"/>
          </a:xfrm>
          <a:prstGeom prst="rect">
            <a:avLst/>
          </a:prstGeom>
        </p:spPr>
      </p:pic>
      <p:sp>
        <p:nvSpPr>
          <p:cNvPr id="5" name="TextBox 4"/>
          <p:cNvSpPr txBox="1"/>
          <p:nvPr/>
        </p:nvSpPr>
        <p:spPr>
          <a:xfrm>
            <a:off x="1840082" y="1417686"/>
            <a:ext cx="618824" cy="646331"/>
          </a:xfrm>
          <a:prstGeom prst="rect">
            <a:avLst/>
          </a:prstGeom>
          <a:noFill/>
        </p:spPr>
        <p:txBody>
          <a:bodyPr wrap="square" rtlCol="0">
            <a:spAutoFit/>
          </a:bodyPr>
          <a:lstStyle/>
          <a:p>
            <a:r>
              <a:rPr lang="en-US" dirty="0"/>
              <a:t>x(t)</a:t>
            </a:r>
          </a:p>
          <a:p>
            <a:endParaRPr lang="en-US" dirty="0"/>
          </a:p>
        </p:txBody>
      </p:sp>
      <p:sp>
        <p:nvSpPr>
          <p:cNvPr id="6" name="TextBox 5"/>
          <p:cNvSpPr txBox="1"/>
          <p:nvPr/>
        </p:nvSpPr>
        <p:spPr>
          <a:xfrm>
            <a:off x="1875715" y="3405877"/>
            <a:ext cx="7906055" cy="369332"/>
          </a:xfrm>
          <a:prstGeom prst="rect">
            <a:avLst/>
          </a:prstGeom>
          <a:noFill/>
        </p:spPr>
        <p:txBody>
          <a:bodyPr wrap="none" rtlCol="0">
            <a:spAutoFit/>
          </a:bodyPr>
          <a:lstStyle/>
          <a:p>
            <a:r>
              <a:rPr lang="en-US" dirty="0"/>
              <a:t>x(n)	 = array with sequence of numbers = [10, 3, 6, 12, ….                    … 43, 12, 1, 4]</a:t>
            </a:r>
          </a:p>
        </p:txBody>
      </p:sp>
      <p:sp>
        <p:nvSpPr>
          <p:cNvPr id="7" name="Rectangle 6"/>
          <p:cNvSpPr/>
          <p:nvPr/>
        </p:nvSpPr>
        <p:spPr>
          <a:xfrm>
            <a:off x="4540395" y="1278229"/>
            <a:ext cx="335157" cy="785788"/>
          </a:xfrm>
          <a:prstGeom prst="rect">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p:cNvSpPr txBox="1"/>
          <p:nvPr/>
        </p:nvSpPr>
        <p:spPr>
          <a:xfrm>
            <a:off x="1841513" y="3775210"/>
            <a:ext cx="5164808" cy="1200329"/>
          </a:xfrm>
          <a:prstGeom prst="rect">
            <a:avLst/>
          </a:prstGeom>
          <a:noFill/>
        </p:spPr>
        <p:txBody>
          <a:bodyPr wrap="none" rtlCol="0">
            <a:spAutoFit/>
          </a:bodyPr>
          <a:lstStyle/>
          <a:p>
            <a:r>
              <a:rPr lang="en-US" dirty="0"/>
              <a:t>h(n) = impulse response function from linear systems</a:t>
            </a:r>
          </a:p>
          <a:p>
            <a:r>
              <a:rPr lang="en-US" dirty="0"/>
              <a:t>	= [1, 1, 1, 1]</a:t>
            </a:r>
          </a:p>
          <a:p>
            <a:endParaRPr lang="en-US" dirty="0"/>
          </a:p>
          <a:p>
            <a:r>
              <a:rPr lang="en-US" dirty="0"/>
              <a:t>MA*W =  y(n) = x(t) * h(t)  (convolution)</a:t>
            </a:r>
          </a:p>
        </p:txBody>
      </p:sp>
      <p:pic>
        <p:nvPicPr>
          <p:cNvPr id="11" name="Picture 10" descr="url.png"/>
          <p:cNvPicPr>
            <a:picLocks noChangeAspect="1"/>
          </p:cNvPicPr>
          <p:nvPr/>
        </p:nvPicPr>
        <p:blipFill rotWithShape="1">
          <a:blip r:embed="rId3">
            <a:extLst>
              <a:ext uri="{28A0092B-C50C-407E-A947-70E740481C1C}">
                <a14:useLocalDpi xmlns:a14="http://schemas.microsoft.com/office/drawing/2010/main" val="0"/>
              </a:ext>
            </a:extLst>
          </a:blip>
          <a:srcRect l="47711"/>
          <a:stretch/>
        </p:blipFill>
        <p:spPr>
          <a:xfrm>
            <a:off x="2988026" y="5067872"/>
            <a:ext cx="2194714" cy="798711"/>
          </a:xfrm>
          <a:prstGeom prst="rect">
            <a:avLst/>
          </a:prstGeom>
        </p:spPr>
      </p:pic>
      <p:sp>
        <p:nvSpPr>
          <p:cNvPr id="3" name="TextBox 2"/>
          <p:cNvSpPr txBox="1"/>
          <p:nvPr/>
        </p:nvSpPr>
        <p:spPr>
          <a:xfrm>
            <a:off x="2435028" y="5257312"/>
            <a:ext cx="551992" cy="369332"/>
          </a:xfrm>
          <a:prstGeom prst="rect">
            <a:avLst/>
          </a:prstGeom>
          <a:noFill/>
        </p:spPr>
        <p:txBody>
          <a:bodyPr wrap="none" rtlCol="0">
            <a:spAutoFit/>
          </a:bodyPr>
          <a:lstStyle/>
          <a:p>
            <a:r>
              <a:rPr lang="en-US" dirty="0"/>
              <a:t>y[n]</a:t>
            </a:r>
          </a:p>
        </p:txBody>
      </p:sp>
      <p:pic>
        <p:nvPicPr>
          <p:cNvPr id="12" name="Picture 11" descr="ur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6522" y="4675379"/>
            <a:ext cx="2861478" cy="453152"/>
          </a:xfrm>
          <a:prstGeom prst="rect">
            <a:avLst/>
          </a:prstGeom>
        </p:spPr>
      </p:pic>
      <p:sp>
        <p:nvSpPr>
          <p:cNvPr id="13" name="TextBox 12"/>
          <p:cNvSpPr txBox="1"/>
          <p:nvPr/>
        </p:nvSpPr>
        <p:spPr>
          <a:xfrm>
            <a:off x="6551326" y="4760639"/>
            <a:ext cx="1255196" cy="369332"/>
          </a:xfrm>
          <a:prstGeom prst="rect">
            <a:avLst/>
          </a:prstGeom>
          <a:noFill/>
        </p:spPr>
        <p:txBody>
          <a:bodyPr wrap="none" rtlCol="0">
            <a:spAutoFit/>
          </a:bodyPr>
          <a:lstStyle/>
          <a:p>
            <a:r>
              <a:rPr lang="en-US" dirty="0"/>
              <a:t>Continuous</a:t>
            </a:r>
          </a:p>
        </p:txBody>
      </p:sp>
      <p:pic>
        <p:nvPicPr>
          <p:cNvPr id="14" name="Picture 13" descr="img115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2258" y="5257313"/>
            <a:ext cx="1909963" cy="650929"/>
          </a:xfrm>
          <a:prstGeom prst="rect">
            <a:avLst/>
          </a:prstGeom>
        </p:spPr>
      </p:pic>
      <p:sp>
        <p:nvSpPr>
          <p:cNvPr id="15" name="TextBox 14"/>
          <p:cNvSpPr txBox="1"/>
          <p:nvPr/>
        </p:nvSpPr>
        <p:spPr>
          <a:xfrm>
            <a:off x="6650807" y="5353773"/>
            <a:ext cx="904101" cy="369332"/>
          </a:xfrm>
          <a:prstGeom prst="rect">
            <a:avLst/>
          </a:prstGeom>
          <a:noFill/>
        </p:spPr>
        <p:txBody>
          <a:bodyPr wrap="none" rtlCol="0">
            <a:spAutoFit/>
          </a:bodyPr>
          <a:lstStyle/>
          <a:p>
            <a:r>
              <a:rPr lang="en-US" dirty="0"/>
              <a:t>Circular</a:t>
            </a:r>
          </a:p>
        </p:txBody>
      </p:sp>
      <p:sp>
        <p:nvSpPr>
          <p:cNvPr id="16" name="Rectangle 15"/>
          <p:cNvSpPr/>
          <p:nvPr/>
        </p:nvSpPr>
        <p:spPr>
          <a:xfrm>
            <a:off x="6427848" y="4445573"/>
            <a:ext cx="4240152" cy="1658269"/>
          </a:xfrm>
          <a:prstGeom prst="rect">
            <a:avLst/>
          </a:prstGeom>
          <a:gradFill flip="none" rotWithShape="1">
            <a:gsLst>
              <a:gs pos="0">
                <a:schemeClr val="dk1">
                  <a:tint val="100000"/>
                  <a:shade val="100000"/>
                  <a:satMod val="130000"/>
                  <a:alpha val="0"/>
                </a:schemeClr>
              </a:gs>
              <a:gs pos="100000">
                <a:schemeClr val="dk1">
                  <a:tint val="50000"/>
                  <a:shade val="100000"/>
                  <a:satMod val="350000"/>
                  <a:alpha val="0"/>
                </a:schemeClr>
              </a:gs>
            </a:gsLst>
            <a:lin ang="16200000" scaled="0"/>
            <a:tileRect/>
          </a:gra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7" name="TextBox 16"/>
          <p:cNvSpPr txBox="1"/>
          <p:nvPr/>
        </p:nvSpPr>
        <p:spPr>
          <a:xfrm>
            <a:off x="2980782" y="2628555"/>
            <a:ext cx="618824" cy="646331"/>
          </a:xfrm>
          <a:prstGeom prst="rect">
            <a:avLst/>
          </a:prstGeom>
          <a:noFill/>
        </p:spPr>
        <p:txBody>
          <a:bodyPr wrap="square" rtlCol="0">
            <a:spAutoFit/>
          </a:bodyPr>
          <a:lstStyle/>
          <a:p>
            <a:r>
              <a:rPr lang="en-US" dirty="0"/>
              <a:t>x(t)</a:t>
            </a:r>
          </a:p>
          <a:p>
            <a:endParaRPr lang="en-US" dirty="0"/>
          </a:p>
        </p:txBody>
      </p:sp>
      <p:cxnSp>
        <p:nvCxnSpPr>
          <p:cNvPr id="10" name="Straight Arrow Connector 9"/>
          <p:cNvCxnSpPr/>
          <p:nvPr/>
        </p:nvCxnSpPr>
        <p:spPr>
          <a:xfrm flipV="1">
            <a:off x="3599606" y="2857867"/>
            <a:ext cx="485778" cy="5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4416913" y="2487402"/>
            <a:ext cx="1428819" cy="68800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LTI:</a:t>
            </a:r>
          </a:p>
          <a:p>
            <a:pPr algn="ctr"/>
            <a:r>
              <a:rPr lang="en-US" dirty="0"/>
              <a:t>h(n)=1,1,1,1</a:t>
            </a:r>
          </a:p>
        </p:txBody>
      </p:sp>
      <p:sp>
        <p:nvSpPr>
          <p:cNvPr id="19" name="TextBox 18"/>
          <p:cNvSpPr txBox="1"/>
          <p:nvPr/>
        </p:nvSpPr>
        <p:spPr>
          <a:xfrm>
            <a:off x="7006321" y="2550733"/>
            <a:ext cx="3258456" cy="646331"/>
          </a:xfrm>
          <a:prstGeom prst="rect">
            <a:avLst/>
          </a:prstGeom>
          <a:noFill/>
        </p:spPr>
        <p:txBody>
          <a:bodyPr wrap="none" rtlCol="0">
            <a:spAutoFit/>
          </a:bodyPr>
          <a:lstStyle/>
          <a:p>
            <a:r>
              <a:rPr lang="en-US" dirty="0"/>
              <a:t>y[n] is similar to moving average </a:t>
            </a:r>
          </a:p>
          <a:p>
            <a:r>
              <a:rPr lang="en-US" dirty="0"/>
              <a:t>with window of 4</a:t>
            </a:r>
          </a:p>
        </p:txBody>
      </p:sp>
      <p:cxnSp>
        <p:nvCxnSpPr>
          <p:cNvPr id="20" name="Straight Arrow Connector 19"/>
          <p:cNvCxnSpPr/>
          <p:nvPr/>
        </p:nvCxnSpPr>
        <p:spPr>
          <a:xfrm flipV="1">
            <a:off x="6165028" y="2863515"/>
            <a:ext cx="485778" cy="5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78009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Linear Time Invariant System</a:t>
            </a:r>
            <a:endParaRPr lang="en-US" dirty="0"/>
          </a:p>
        </p:txBody>
      </p:sp>
      <p:pic>
        <p:nvPicPr>
          <p:cNvPr id="4" name="Picture 3" descr="imag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4747" y="1128080"/>
            <a:ext cx="3739525" cy="1783466"/>
          </a:xfrm>
          <a:prstGeom prst="rect">
            <a:avLst/>
          </a:prstGeom>
        </p:spPr>
      </p:pic>
      <p:cxnSp>
        <p:nvCxnSpPr>
          <p:cNvPr id="6" name="Straight Connector 5"/>
          <p:cNvCxnSpPr/>
          <p:nvPr/>
        </p:nvCxnSpPr>
        <p:spPr>
          <a:xfrm flipV="1">
            <a:off x="1869217" y="2348163"/>
            <a:ext cx="2418078" cy="17641"/>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5853663" y="2911546"/>
            <a:ext cx="2" cy="8024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072615" y="2551601"/>
            <a:ext cx="2214680" cy="369332"/>
          </a:xfrm>
          <a:prstGeom prst="rect">
            <a:avLst/>
          </a:prstGeom>
          <a:noFill/>
        </p:spPr>
        <p:txBody>
          <a:bodyPr wrap="square" rtlCol="0">
            <a:spAutoFit/>
          </a:bodyPr>
          <a:lstStyle/>
          <a:p>
            <a:r>
              <a:rPr lang="en-US" dirty="0"/>
              <a:t>0	1	2	3</a:t>
            </a:r>
          </a:p>
        </p:txBody>
      </p:sp>
      <p:sp>
        <p:nvSpPr>
          <p:cNvPr id="10" name="TextBox 9"/>
          <p:cNvSpPr txBox="1"/>
          <p:nvPr/>
        </p:nvSpPr>
        <p:spPr>
          <a:xfrm>
            <a:off x="1747173" y="1368511"/>
            <a:ext cx="547483" cy="369332"/>
          </a:xfrm>
          <a:prstGeom prst="rect">
            <a:avLst/>
          </a:prstGeom>
          <a:noFill/>
        </p:spPr>
        <p:txBody>
          <a:bodyPr wrap="none" rtlCol="0">
            <a:spAutoFit/>
          </a:bodyPr>
          <a:lstStyle/>
          <a:p>
            <a:r>
              <a:rPr lang="en-US" dirty="0"/>
              <a:t>x[n]</a:t>
            </a:r>
          </a:p>
        </p:txBody>
      </p:sp>
      <p:cxnSp>
        <p:nvCxnSpPr>
          <p:cNvPr id="11" name="Straight Connector 10"/>
          <p:cNvCxnSpPr/>
          <p:nvPr/>
        </p:nvCxnSpPr>
        <p:spPr>
          <a:xfrm flipV="1">
            <a:off x="5008877" y="3696390"/>
            <a:ext cx="2418078" cy="1764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2277017" y="1749117"/>
            <a:ext cx="17639" cy="6166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212275" y="3899828"/>
            <a:ext cx="2214680" cy="369332"/>
          </a:xfrm>
          <a:prstGeom prst="rect">
            <a:avLst/>
          </a:prstGeom>
          <a:noFill/>
        </p:spPr>
        <p:txBody>
          <a:bodyPr wrap="square" rtlCol="0">
            <a:spAutoFit/>
          </a:bodyPr>
          <a:lstStyle/>
          <a:p>
            <a:r>
              <a:rPr lang="en-US" dirty="0"/>
              <a:t>0	1	2	3</a:t>
            </a:r>
          </a:p>
        </p:txBody>
      </p:sp>
      <p:sp>
        <p:nvSpPr>
          <p:cNvPr id="14" name="TextBox 13"/>
          <p:cNvSpPr txBox="1"/>
          <p:nvPr/>
        </p:nvSpPr>
        <p:spPr>
          <a:xfrm>
            <a:off x="4886832" y="2716738"/>
            <a:ext cx="568786" cy="369332"/>
          </a:xfrm>
          <a:prstGeom prst="rect">
            <a:avLst/>
          </a:prstGeom>
          <a:noFill/>
        </p:spPr>
        <p:txBody>
          <a:bodyPr wrap="none" rtlCol="0">
            <a:spAutoFit/>
          </a:bodyPr>
          <a:lstStyle/>
          <a:p>
            <a:r>
              <a:rPr lang="en-US" dirty="0"/>
              <a:t>h[n]</a:t>
            </a:r>
          </a:p>
        </p:txBody>
      </p:sp>
      <p:sp>
        <p:nvSpPr>
          <p:cNvPr id="17" name="TextBox 16"/>
          <p:cNvSpPr txBox="1"/>
          <p:nvPr/>
        </p:nvSpPr>
        <p:spPr>
          <a:xfrm>
            <a:off x="5994567" y="2734379"/>
            <a:ext cx="301660" cy="369332"/>
          </a:xfrm>
          <a:prstGeom prst="rect">
            <a:avLst/>
          </a:prstGeom>
          <a:noFill/>
        </p:spPr>
        <p:txBody>
          <a:bodyPr wrap="none" rtlCol="0">
            <a:spAutoFit/>
          </a:bodyPr>
          <a:lstStyle/>
          <a:p>
            <a:r>
              <a:rPr lang="en-US" dirty="0"/>
              <a:t>1</a:t>
            </a:r>
          </a:p>
        </p:txBody>
      </p:sp>
      <p:sp>
        <p:nvSpPr>
          <p:cNvPr id="18" name="TextBox 17"/>
          <p:cNvSpPr txBox="1"/>
          <p:nvPr/>
        </p:nvSpPr>
        <p:spPr>
          <a:xfrm>
            <a:off x="1869217" y="1642518"/>
            <a:ext cx="301660" cy="369332"/>
          </a:xfrm>
          <a:prstGeom prst="rect">
            <a:avLst/>
          </a:prstGeom>
          <a:noFill/>
        </p:spPr>
        <p:txBody>
          <a:bodyPr wrap="none" rtlCol="0">
            <a:spAutoFit/>
          </a:bodyPr>
          <a:lstStyle/>
          <a:p>
            <a:r>
              <a:rPr lang="en-US" dirty="0"/>
              <a:t>1</a:t>
            </a:r>
          </a:p>
        </p:txBody>
      </p:sp>
      <p:cxnSp>
        <p:nvCxnSpPr>
          <p:cNvPr id="19" name="Straight Arrow Connector 18"/>
          <p:cNvCxnSpPr/>
          <p:nvPr/>
        </p:nvCxnSpPr>
        <p:spPr>
          <a:xfrm flipV="1">
            <a:off x="5252479" y="3260599"/>
            <a:ext cx="0" cy="471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833912" y="3220080"/>
            <a:ext cx="359932" cy="369332"/>
          </a:xfrm>
          <a:prstGeom prst="rect">
            <a:avLst/>
          </a:prstGeom>
          <a:noFill/>
        </p:spPr>
        <p:txBody>
          <a:bodyPr wrap="none" rtlCol="0">
            <a:spAutoFit/>
          </a:bodyPr>
          <a:lstStyle/>
          <a:p>
            <a:r>
              <a:rPr lang="en-US" dirty="0"/>
              <a:t>.5</a:t>
            </a:r>
          </a:p>
        </p:txBody>
      </p:sp>
      <p:cxnSp>
        <p:nvCxnSpPr>
          <p:cNvPr id="27" name="Straight Arrow Connector 26"/>
          <p:cNvCxnSpPr/>
          <p:nvPr/>
        </p:nvCxnSpPr>
        <p:spPr>
          <a:xfrm flipH="1" flipV="1">
            <a:off x="8902108" y="1545678"/>
            <a:ext cx="2" cy="8024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8057322" y="2330522"/>
            <a:ext cx="2418078" cy="17641"/>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8260720" y="2533960"/>
            <a:ext cx="2214680" cy="369332"/>
          </a:xfrm>
          <a:prstGeom prst="rect">
            <a:avLst/>
          </a:prstGeom>
          <a:noFill/>
        </p:spPr>
        <p:txBody>
          <a:bodyPr wrap="square" rtlCol="0">
            <a:spAutoFit/>
          </a:bodyPr>
          <a:lstStyle/>
          <a:p>
            <a:r>
              <a:rPr lang="en-US" dirty="0"/>
              <a:t>0	1	2	3</a:t>
            </a:r>
          </a:p>
        </p:txBody>
      </p:sp>
      <p:sp>
        <p:nvSpPr>
          <p:cNvPr id="30" name="TextBox 29"/>
          <p:cNvSpPr txBox="1"/>
          <p:nvPr/>
        </p:nvSpPr>
        <p:spPr>
          <a:xfrm>
            <a:off x="7935277" y="1350870"/>
            <a:ext cx="551992" cy="369332"/>
          </a:xfrm>
          <a:prstGeom prst="rect">
            <a:avLst/>
          </a:prstGeom>
          <a:noFill/>
        </p:spPr>
        <p:txBody>
          <a:bodyPr wrap="none" rtlCol="0">
            <a:spAutoFit/>
          </a:bodyPr>
          <a:lstStyle/>
          <a:p>
            <a:r>
              <a:rPr lang="en-US" dirty="0"/>
              <a:t>y[n]</a:t>
            </a:r>
          </a:p>
        </p:txBody>
      </p:sp>
      <p:sp>
        <p:nvSpPr>
          <p:cNvPr id="31" name="TextBox 30"/>
          <p:cNvSpPr txBox="1"/>
          <p:nvPr/>
        </p:nvSpPr>
        <p:spPr>
          <a:xfrm>
            <a:off x="9043012" y="1368511"/>
            <a:ext cx="301660" cy="369332"/>
          </a:xfrm>
          <a:prstGeom prst="rect">
            <a:avLst/>
          </a:prstGeom>
          <a:noFill/>
        </p:spPr>
        <p:txBody>
          <a:bodyPr wrap="none" rtlCol="0">
            <a:spAutoFit/>
          </a:bodyPr>
          <a:lstStyle/>
          <a:p>
            <a:r>
              <a:rPr lang="en-US" dirty="0"/>
              <a:t>1</a:t>
            </a:r>
          </a:p>
        </p:txBody>
      </p:sp>
      <p:cxnSp>
        <p:nvCxnSpPr>
          <p:cNvPr id="32" name="Straight Arrow Connector 31"/>
          <p:cNvCxnSpPr/>
          <p:nvPr/>
        </p:nvCxnSpPr>
        <p:spPr>
          <a:xfrm flipV="1">
            <a:off x="8300924" y="1894731"/>
            <a:ext cx="0" cy="471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7882357" y="1854212"/>
            <a:ext cx="359932" cy="369332"/>
          </a:xfrm>
          <a:prstGeom prst="rect">
            <a:avLst/>
          </a:prstGeom>
          <a:noFill/>
        </p:spPr>
        <p:txBody>
          <a:bodyPr wrap="none" rtlCol="0">
            <a:spAutoFit/>
          </a:bodyPr>
          <a:lstStyle/>
          <a:p>
            <a:r>
              <a:rPr lang="en-US" dirty="0"/>
              <a:t>.5</a:t>
            </a:r>
          </a:p>
        </p:txBody>
      </p:sp>
      <p:cxnSp>
        <p:nvCxnSpPr>
          <p:cNvPr id="34" name="Straight Connector 33"/>
          <p:cNvCxnSpPr/>
          <p:nvPr/>
        </p:nvCxnSpPr>
        <p:spPr>
          <a:xfrm flipV="1">
            <a:off x="1991262" y="5499599"/>
            <a:ext cx="2418078" cy="17641"/>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2194660" y="5703037"/>
            <a:ext cx="2214680" cy="369332"/>
          </a:xfrm>
          <a:prstGeom prst="rect">
            <a:avLst/>
          </a:prstGeom>
          <a:noFill/>
        </p:spPr>
        <p:txBody>
          <a:bodyPr wrap="square" rtlCol="0">
            <a:spAutoFit/>
          </a:bodyPr>
          <a:lstStyle/>
          <a:p>
            <a:r>
              <a:rPr lang="en-US" dirty="0"/>
              <a:t>0	1	2	3</a:t>
            </a:r>
          </a:p>
        </p:txBody>
      </p:sp>
      <p:sp>
        <p:nvSpPr>
          <p:cNvPr id="36" name="TextBox 35"/>
          <p:cNvSpPr txBox="1"/>
          <p:nvPr/>
        </p:nvSpPr>
        <p:spPr>
          <a:xfrm>
            <a:off x="1869218" y="4519947"/>
            <a:ext cx="547483" cy="369332"/>
          </a:xfrm>
          <a:prstGeom prst="rect">
            <a:avLst/>
          </a:prstGeom>
          <a:noFill/>
        </p:spPr>
        <p:txBody>
          <a:bodyPr wrap="none" rtlCol="0">
            <a:spAutoFit/>
          </a:bodyPr>
          <a:lstStyle/>
          <a:p>
            <a:r>
              <a:rPr lang="en-US" dirty="0"/>
              <a:t>x[n]</a:t>
            </a:r>
          </a:p>
        </p:txBody>
      </p:sp>
      <p:cxnSp>
        <p:nvCxnSpPr>
          <p:cNvPr id="37" name="Straight Arrow Connector 36"/>
          <p:cNvCxnSpPr/>
          <p:nvPr/>
        </p:nvCxnSpPr>
        <p:spPr>
          <a:xfrm flipH="1" flipV="1">
            <a:off x="2787135" y="5163287"/>
            <a:ext cx="1" cy="3539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2184598" y="4978620"/>
            <a:ext cx="476926" cy="369332"/>
          </a:xfrm>
          <a:prstGeom prst="rect">
            <a:avLst/>
          </a:prstGeom>
          <a:noFill/>
        </p:spPr>
        <p:txBody>
          <a:bodyPr wrap="none" rtlCol="0">
            <a:spAutoFit/>
          </a:bodyPr>
          <a:lstStyle/>
          <a:p>
            <a:r>
              <a:rPr lang="en-US" dirty="0"/>
              <a:t>0.5</a:t>
            </a:r>
          </a:p>
        </p:txBody>
      </p:sp>
      <p:cxnSp>
        <p:nvCxnSpPr>
          <p:cNvPr id="40" name="Straight Arrow Connector 39"/>
          <p:cNvCxnSpPr/>
          <p:nvPr/>
        </p:nvCxnSpPr>
        <p:spPr>
          <a:xfrm flipH="1" flipV="1">
            <a:off x="6926458" y="6304680"/>
            <a:ext cx="2" cy="8024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8057322" y="5325407"/>
            <a:ext cx="2418078" cy="17641"/>
          </a:xfrm>
          <a:prstGeom prst="line">
            <a:avLst/>
          </a:prstGeom>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260720" y="5528845"/>
            <a:ext cx="2214680" cy="369332"/>
          </a:xfrm>
          <a:prstGeom prst="rect">
            <a:avLst/>
          </a:prstGeom>
          <a:noFill/>
        </p:spPr>
        <p:txBody>
          <a:bodyPr wrap="square" rtlCol="0">
            <a:spAutoFit/>
          </a:bodyPr>
          <a:lstStyle/>
          <a:p>
            <a:r>
              <a:rPr lang="en-US" dirty="0"/>
              <a:t>0	1	2	3</a:t>
            </a:r>
          </a:p>
        </p:txBody>
      </p:sp>
      <p:sp>
        <p:nvSpPr>
          <p:cNvPr id="43" name="TextBox 42"/>
          <p:cNvSpPr txBox="1"/>
          <p:nvPr/>
        </p:nvSpPr>
        <p:spPr>
          <a:xfrm>
            <a:off x="7935277" y="4345755"/>
            <a:ext cx="551992" cy="369332"/>
          </a:xfrm>
          <a:prstGeom prst="rect">
            <a:avLst/>
          </a:prstGeom>
          <a:noFill/>
        </p:spPr>
        <p:txBody>
          <a:bodyPr wrap="none" rtlCol="0">
            <a:spAutoFit/>
          </a:bodyPr>
          <a:lstStyle/>
          <a:p>
            <a:r>
              <a:rPr lang="en-US" dirty="0"/>
              <a:t>y[n]</a:t>
            </a:r>
          </a:p>
        </p:txBody>
      </p:sp>
      <p:sp>
        <p:nvSpPr>
          <p:cNvPr id="44" name="TextBox 43"/>
          <p:cNvSpPr txBox="1"/>
          <p:nvPr/>
        </p:nvSpPr>
        <p:spPr>
          <a:xfrm>
            <a:off x="9043012" y="4363396"/>
            <a:ext cx="301660" cy="369332"/>
          </a:xfrm>
          <a:prstGeom prst="rect">
            <a:avLst/>
          </a:prstGeom>
          <a:noFill/>
        </p:spPr>
        <p:txBody>
          <a:bodyPr wrap="none" rtlCol="0">
            <a:spAutoFit/>
          </a:bodyPr>
          <a:lstStyle/>
          <a:p>
            <a:r>
              <a:rPr lang="en-US" dirty="0"/>
              <a:t>1</a:t>
            </a:r>
          </a:p>
        </p:txBody>
      </p:sp>
      <p:cxnSp>
        <p:nvCxnSpPr>
          <p:cNvPr id="45" name="Straight Arrow Connector 44"/>
          <p:cNvCxnSpPr/>
          <p:nvPr/>
        </p:nvCxnSpPr>
        <p:spPr>
          <a:xfrm flipV="1">
            <a:off x="9344672" y="4927750"/>
            <a:ext cx="0" cy="471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9363400" y="4704613"/>
            <a:ext cx="359932" cy="369332"/>
          </a:xfrm>
          <a:prstGeom prst="rect">
            <a:avLst/>
          </a:prstGeom>
          <a:noFill/>
        </p:spPr>
        <p:txBody>
          <a:bodyPr wrap="none" rtlCol="0">
            <a:spAutoFit/>
          </a:bodyPr>
          <a:lstStyle/>
          <a:p>
            <a:r>
              <a:rPr lang="en-US" dirty="0"/>
              <a:t>.5</a:t>
            </a:r>
          </a:p>
        </p:txBody>
      </p:sp>
      <p:cxnSp>
        <p:nvCxnSpPr>
          <p:cNvPr id="47" name="Straight Arrow Connector 46"/>
          <p:cNvCxnSpPr/>
          <p:nvPr/>
        </p:nvCxnSpPr>
        <p:spPr>
          <a:xfrm flipV="1">
            <a:off x="8903196" y="5073946"/>
            <a:ext cx="17642" cy="2550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8448842" y="4889279"/>
            <a:ext cx="476926" cy="369332"/>
          </a:xfrm>
          <a:prstGeom prst="rect">
            <a:avLst/>
          </a:prstGeom>
          <a:noFill/>
        </p:spPr>
        <p:txBody>
          <a:bodyPr wrap="none" rtlCol="0">
            <a:spAutoFit/>
          </a:bodyPr>
          <a:lstStyle/>
          <a:p>
            <a:r>
              <a:rPr lang="en-US" dirty="0"/>
              <a:t>.25</a:t>
            </a:r>
          </a:p>
        </p:txBody>
      </p:sp>
      <p:sp>
        <p:nvSpPr>
          <p:cNvPr id="50" name="TextBox 49"/>
          <p:cNvSpPr txBox="1"/>
          <p:nvPr/>
        </p:nvSpPr>
        <p:spPr>
          <a:xfrm>
            <a:off x="5159494" y="4415648"/>
            <a:ext cx="1835095" cy="369332"/>
          </a:xfrm>
          <a:prstGeom prst="rect">
            <a:avLst/>
          </a:prstGeom>
          <a:noFill/>
        </p:spPr>
        <p:txBody>
          <a:bodyPr wrap="none" rtlCol="0">
            <a:spAutoFit/>
          </a:bodyPr>
          <a:lstStyle/>
          <a:p>
            <a:r>
              <a:rPr lang="en-US" dirty="0"/>
              <a:t>Impulse response</a:t>
            </a:r>
          </a:p>
        </p:txBody>
      </p:sp>
      <p:pic>
        <p:nvPicPr>
          <p:cNvPr id="48" name="Picture 47" descr="imag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7296" y="4271553"/>
            <a:ext cx="3739525" cy="1783466"/>
          </a:xfrm>
          <a:prstGeom prst="rect">
            <a:avLst/>
          </a:prstGeom>
        </p:spPr>
      </p:pic>
      <p:sp>
        <p:nvSpPr>
          <p:cNvPr id="51" name="Rectangle 50"/>
          <p:cNvSpPr/>
          <p:nvPr/>
        </p:nvSpPr>
        <p:spPr>
          <a:xfrm>
            <a:off x="1524000" y="4271553"/>
            <a:ext cx="9144000" cy="171863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Impulse (delta function: area = 1, width -&gt; 0, height -&gt; ∞)</a:t>
            </a:r>
          </a:p>
          <a:p>
            <a:pPr algn="ctr"/>
            <a:r>
              <a:rPr lang="en-US" dirty="0"/>
              <a:t>In discrete systems, its just a value of “1” </a:t>
            </a:r>
          </a:p>
        </p:txBody>
      </p:sp>
      <p:cxnSp>
        <p:nvCxnSpPr>
          <p:cNvPr id="15" name="Straight Arrow Connector 14"/>
          <p:cNvCxnSpPr/>
          <p:nvPr/>
        </p:nvCxnSpPr>
        <p:spPr>
          <a:xfrm flipH="1" flipV="1">
            <a:off x="2416701" y="2533961"/>
            <a:ext cx="906553" cy="25399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9922071" y="2532072"/>
            <a:ext cx="612517" cy="369332"/>
          </a:xfrm>
          <a:prstGeom prst="rect">
            <a:avLst/>
          </a:prstGeom>
          <a:noFill/>
        </p:spPr>
        <p:txBody>
          <a:bodyPr wrap="none" rtlCol="0">
            <a:spAutoFit/>
          </a:bodyPr>
          <a:lstStyle/>
          <a:p>
            <a:r>
              <a:rPr lang="en-US" dirty="0"/>
              <a:t>time</a:t>
            </a:r>
          </a:p>
        </p:txBody>
      </p:sp>
      <p:sp>
        <p:nvSpPr>
          <p:cNvPr id="52" name="TextBox 51"/>
          <p:cNvSpPr txBox="1"/>
          <p:nvPr/>
        </p:nvSpPr>
        <p:spPr>
          <a:xfrm>
            <a:off x="7120697" y="3899828"/>
            <a:ext cx="612517" cy="369332"/>
          </a:xfrm>
          <a:prstGeom prst="rect">
            <a:avLst/>
          </a:prstGeom>
          <a:noFill/>
        </p:spPr>
        <p:txBody>
          <a:bodyPr wrap="none" rtlCol="0">
            <a:spAutoFit/>
          </a:bodyPr>
          <a:lstStyle/>
          <a:p>
            <a:r>
              <a:rPr lang="en-US" dirty="0"/>
              <a:t>time</a:t>
            </a:r>
          </a:p>
        </p:txBody>
      </p:sp>
      <p:sp>
        <p:nvSpPr>
          <p:cNvPr id="53" name="TextBox 52"/>
          <p:cNvSpPr txBox="1"/>
          <p:nvPr/>
        </p:nvSpPr>
        <p:spPr>
          <a:xfrm>
            <a:off x="3796824" y="2532072"/>
            <a:ext cx="612517" cy="369332"/>
          </a:xfrm>
          <a:prstGeom prst="rect">
            <a:avLst/>
          </a:prstGeom>
          <a:noFill/>
        </p:spPr>
        <p:txBody>
          <a:bodyPr wrap="none" rtlCol="0">
            <a:spAutoFit/>
          </a:bodyPr>
          <a:lstStyle/>
          <a:p>
            <a:r>
              <a:rPr lang="en-US" dirty="0"/>
              <a:t>time</a:t>
            </a:r>
          </a:p>
        </p:txBody>
      </p:sp>
    </p:spTree>
    <p:extLst>
      <p:ext uri="{BB962C8B-B14F-4D97-AF65-F5344CB8AC3E}">
        <p14:creationId xmlns:p14="http://schemas.microsoft.com/office/powerpoint/2010/main" val="37136841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Aside on Delta Functions</a:t>
            </a:r>
            <a:endParaRPr lang="en-US" dirty="0"/>
          </a:p>
        </p:txBody>
      </p:sp>
      <p:pic>
        <p:nvPicPr>
          <p:cNvPr id="4" name="Picture 3" descr="imag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4747" y="1128080"/>
            <a:ext cx="3739525" cy="1783466"/>
          </a:xfrm>
          <a:prstGeom prst="rect">
            <a:avLst/>
          </a:prstGeom>
        </p:spPr>
      </p:pic>
      <p:cxnSp>
        <p:nvCxnSpPr>
          <p:cNvPr id="6" name="Straight Connector 5"/>
          <p:cNvCxnSpPr/>
          <p:nvPr/>
        </p:nvCxnSpPr>
        <p:spPr>
          <a:xfrm flipV="1">
            <a:off x="1869217" y="2348163"/>
            <a:ext cx="2418078" cy="17641"/>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5853663" y="2911546"/>
            <a:ext cx="2" cy="8024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072615" y="2551601"/>
            <a:ext cx="2214680" cy="369332"/>
          </a:xfrm>
          <a:prstGeom prst="rect">
            <a:avLst/>
          </a:prstGeom>
          <a:noFill/>
        </p:spPr>
        <p:txBody>
          <a:bodyPr wrap="square" rtlCol="0">
            <a:spAutoFit/>
          </a:bodyPr>
          <a:lstStyle/>
          <a:p>
            <a:r>
              <a:rPr lang="en-US" dirty="0"/>
              <a:t>0	1	2	3</a:t>
            </a:r>
          </a:p>
        </p:txBody>
      </p:sp>
      <p:sp>
        <p:nvSpPr>
          <p:cNvPr id="10" name="TextBox 9"/>
          <p:cNvSpPr txBox="1"/>
          <p:nvPr/>
        </p:nvSpPr>
        <p:spPr>
          <a:xfrm>
            <a:off x="1747173" y="1368511"/>
            <a:ext cx="547483" cy="369332"/>
          </a:xfrm>
          <a:prstGeom prst="rect">
            <a:avLst/>
          </a:prstGeom>
          <a:noFill/>
        </p:spPr>
        <p:txBody>
          <a:bodyPr wrap="none" rtlCol="0">
            <a:spAutoFit/>
          </a:bodyPr>
          <a:lstStyle/>
          <a:p>
            <a:r>
              <a:rPr lang="en-US" dirty="0"/>
              <a:t>x[n]</a:t>
            </a:r>
          </a:p>
        </p:txBody>
      </p:sp>
      <p:cxnSp>
        <p:nvCxnSpPr>
          <p:cNvPr id="11" name="Straight Connector 10"/>
          <p:cNvCxnSpPr/>
          <p:nvPr/>
        </p:nvCxnSpPr>
        <p:spPr>
          <a:xfrm flipV="1">
            <a:off x="5008877" y="3696390"/>
            <a:ext cx="2418078" cy="1764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2277017" y="1749117"/>
            <a:ext cx="17639" cy="6166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212275" y="3899828"/>
            <a:ext cx="2214680" cy="369332"/>
          </a:xfrm>
          <a:prstGeom prst="rect">
            <a:avLst/>
          </a:prstGeom>
          <a:noFill/>
        </p:spPr>
        <p:txBody>
          <a:bodyPr wrap="square" rtlCol="0">
            <a:spAutoFit/>
          </a:bodyPr>
          <a:lstStyle/>
          <a:p>
            <a:r>
              <a:rPr lang="en-US" dirty="0"/>
              <a:t>0	1	2	3</a:t>
            </a:r>
          </a:p>
        </p:txBody>
      </p:sp>
      <p:sp>
        <p:nvSpPr>
          <p:cNvPr id="14" name="TextBox 13"/>
          <p:cNvSpPr txBox="1"/>
          <p:nvPr/>
        </p:nvSpPr>
        <p:spPr>
          <a:xfrm>
            <a:off x="4886832" y="2716738"/>
            <a:ext cx="568786" cy="369332"/>
          </a:xfrm>
          <a:prstGeom prst="rect">
            <a:avLst/>
          </a:prstGeom>
          <a:noFill/>
        </p:spPr>
        <p:txBody>
          <a:bodyPr wrap="none" rtlCol="0">
            <a:spAutoFit/>
          </a:bodyPr>
          <a:lstStyle/>
          <a:p>
            <a:r>
              <a:rPr lang="en-US" dirty="0"/>
              <a:t>h[n]</a:t>
            </a:r>
          </a:p>
        </p:txBody>
      </p:sp>
      <p:sp>
        <p:nvSpPr>
          <p:cNvPr id="17" name="TextBox 16"/>
          <p:cNvSpPr txBox="1"/>
          <p:nvPr/>
        </p:nvSpPr>
        <p:spPr>
          <a:xfrm>
            <a:off x="5994567" y="2734379"/>
            <a:ext cx="301660" cy="369332"/>
          </a:xfrm>
          <a:prstGeom prst="rect">
            <a:avLst/>
          </a:prstGeom>
          <a:noFill/>
        </p:spPr>
        <p:txBody>
          <a:bodyPr wrap="none" rtlCol="0">
            <a:spAutoFit/>
          </a:bodyPr>
          <a:lstStyle/>
          <a:p>
            <a:r>
              <a:rPr lang="en-US" dirty="0"/>
              <a:t>1</a:t>
            </a:r>
          </a:p>
        </p:txBody>
      </p:sp>
      <p:sp>
        <p:nvSpPr>
          <p:cNvPr id="18" name="TextBox 17"/>
          <p:cNvSpPr txBox="1"/>
          <p:nvPr/>
        </p:nvSpPr>
        <p:spPr>
          <a:xfrm>
            <a:off x="1869217" y="1642518"/>
            <a:ext cx="301660" cy="369332"/>
          </a:xfrm>
          <a:prstGeom prst="rect">
            <a:avLst/>
          </a:prstGeom>
          <a:noFill/>
        </p:spPr>
        <p:txBody>
          <a:bodyPr wrap="none" rtlCol="0">
            <a:spAutoFit/>
          </a:bodyPr>
          <a:lstStyle/>
          <a:p>
            <a:r>
              <a:rPr lang="en-US" dirty="0"/>
              <a:t>1</a:t>
            </a:r>
          </a:p>
        </p:txBody>
      </p:sp>
      <p:cxnSp>
        <p:nvCxnSpPr>
          <p:cNvPr id="19" name="Straight Arrow Connector 18"/>
          <p:cNvCxnSpPr/>
          <p:nvPr/>
        </p:nvCxnSpPr>
        <p:spPr>
          <a:xfrm flipV="1">
            <a:off x="5252479" y="3260599"/>
            <a:ext cx="0" cy="471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833912" y="3220080"/>
            <a:ext cx="359932" cy="369332"/>
          </a:xfrm>
          <a:prstGeom prst="rect">
            <a:avLst/>
          </a:prstGeom>
          <a:noFill/>
        </p:spPr>
        <p:txBody>
          <a:bodyPr wrap="none" rtlCol="0">
            <a:spAutoFit/>
          </a:bodyPr>
          <a:lstStyle/>
          <a:p>
            <a:r>
              <a:rPr lang="en-US" dirty="0"/>
              <a:t>.5</a:t>
            </a:r>
          </a:p>
        </p:txBody>
      </p:sp>
      <p:cxnSp>
        <p:nvCxnSpPr>
          <p:cNvPr id="27" name="Straight Arrow Connector 26"/>
          <p:cNvCxnSpPr/>
          <p:nvPr/>
        </p:nvCxnSpPr>
        <p:spPr>
          <a:xfrm flipH="1" flipV="1">
            <a:off x="8902108" y="1545678"/>
            <a:ext cx="2" cy="8024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8057322" y="2330522"/>
            <a:ext cx="2418078" cy="17641"/>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8260720" y="2533960"/>
            <a:ext cx="2214680" cy="369332"/>
          </a:xfrm>
          <a:prstGeom prst="rect">
            <a:avLst/>
          </a:prstGeom>
          <a:noFill/>
        </p:spPr>
        <p:txBody>
          <a:bodyPr wrap="square" rtlCol="0">
            <a:spAutoFit/>
          </a:bodyPr>
          <a:lstStyle/>
          <a:p>
            <a:r>
              <a:rPr lang="en-US" dirty="0"/>
              <a:t>0	1	2	3</a:t>
            </a:r>
          </a:p>
        </p:txBody>
      </p:sp>
      <p:sp>
        <p:nvSpPr>
          <p:cNvPr id="30" name="TextBox 29"/>
          <p:cNvSpPr txBox="1"/>
          <p:nvPr/>
        </p:nvSpPr>
        <p:spPr>
          <a:xfrm>
            <a:off x="7935277" y="1350870"/>
            <a:ext cx="551992" cy="369332"/>
          </a:xfrm>
          <a:prstGeom prst="rect">
            <a:avLst/>
          </a:prstGeom>
          <a:noFill/>
        </p:spPr>
        <p:txBody>
          <a:bodyPr wrap="none" rtlCol="0">
            <a:spAutoFit/>
          </a:bodyPr>
          <a:lstStyle/>
          <a:p>
            <a:r>
              <a:rPr lang="en-US" dirty="0"/>
              <a:t>y[n]</a:t>
            </a:r>
          </a:p>
        </p:txBody>
      </p:sp>
      <p:sp>
        <p:nvSpPr>
          <p:cNvPr id="31" name="TextBox 30"/>
          <p:cNvSpPr txBox="1"/>
          <p:nvPr/>
        </p:nvSpPr>
        <p:spPr>
          <a:xfrm>
            <a:off x="9043012" y="1368511"/>
            <a:ext cx="301660" cy="369332"/>
          </a:xfrm>
          <a:prstGeom prst="rect">
            <a:avLst/>
          </a:prstGeom>
          <a:noFill/>
        </p:spPr>
        <p:txBody>
          <a:bodyPr wrap="none" rtlCol="0">
            <a:spAutoFit/>
          </a:bodyPr>
          <a:lstStyle/>
          <a:p>
            <a:r>
              <a:rPr lang="en-US" dirty="0"/>
              <a:t>1</a:t>
            </a:r>
          </a:p>
        </p:txBody>
      </p:sp>
      <p:cxnSp>
        <p:nvCxnSpPr>
          <p:cNvPr id="32" name="Straight Arrow Connector 31"/>
          <p:cNvCxnSpPr/>
          <p:nvPr/>
        </p:nvCxnSpPr>
        <p:spPr>
          <a:xfrm flipV="1">
            <a:off x="8300924" y="1894731"/>
            <a:ext cx="0" cy="471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7882357" y="1854212"/>
            <a:ext cx="359932" cy="369332"/>
          </a:xfrm>
          <a:prstGeom prst="rect">
            <a:avLst/>
          </a:prstGeom>
          <a:noFill/>
        </p:spPr>
        <p:txBody>
          <a:bodyPr wrap="none" rtlCol="0">
            <a:spAutoFit/>
          </a:bodyPr>
          <a:lstStyle/>
          <a:p>
            <a:r>
              <a:rPr lang="en-US" dirty="0"/>
              <a:t>.5</a:t>
            </a:r>
          </a:p>
        </p:txBody>
      </p:sp>
      <p:cxnSp>
        <p:nvCxnSpPr>
          <p:cNvPr id="34" name="Straight Connector 33"/>
          <p:cNvCxnSpPr/>
          <p:nvPr/>
        </p:nvCxnSpPr>
        <p:spPr>
          <a:xfrm flipV="1">
            <a:off x="1991262" y="5499599"/>
            <a:ext cx="2418078" cy="17641"/>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2194660" y="5703037"/>
            <a:ext cx="2214680" cy="369332"/>
          </a:xfrm>
          <a:prstGeom prst="rect">
            <a:avLst/>
          </a:prstGeom>
          <a:noFill/>
        </p:spPr>
        <p:txBody>
          <a:bodyPr wrap="square" rtlCol="0">
            <a:spAutoFit/>
          </a:bodyPr>
          <a:lstStyle/>
          <a:p>
            <a:r>
              <a:rPr lang="en-US" dirty="0"/>
              <a:t>0	1	2	3</a:t>
            </a:r>
          </a:p>
        </p:txBody>
      </p:sp>
      <p:sp>
        <p:nvSpPr>
          <p:cNvPr id="36" name="TextBox 35"/>
          <p:cNvSpPr txBox="1"/>
          <p:nvPr/>
        </p:nvSpPr>
        <p:spPr>
          <a:xfrm>
            <a:off x="1869218" y="4519947"/>
            <a:ext cx="547483" cy="369332"/>
          </a:xfrm>
          <a:prstGeom prst="rect">
            <a:avLst/>
          </a:prstGeom>
          <a:noFill/>
        </p:spPr>
        <p:txBody>
          <a:bodyPr wrap="none" rtlCol="0">
            <a:spAutoFit/>
          </a:bodyPr>
          <a:lstStyle/>
          <a:p>
            <a:r>
              <a:rPr lang="en-US" dirty="0"/>
              <a:t>x[n]</a:t>
            </a:r>
          </a:p>
        </p:txBody>
      </p:sp>
      <p:cxnSp>
        <p:nvCxnSpPr>
          <p:cNvPr id="37" name="Straight Arrow Connector 36"/>
          <p:cNvCxnSpPr/>
          <p:nvPr/>
        </p:nvCxnSpPr>
        <p:spPr>
          <a:xfrm flipH="1" flipV="1">
            <a:off x="2787135" y="5163287"/>
            <a:ext cx="1" cy="3539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2184598" y="4978620"/>
            <a:ext cx="476926" cy="369332"/>
          </a:xfrm>
          <a:prstGeom prst="rect">
            <a:avLst/>
          </a:prstGeom>
          <a:noFill/>
        </p:spPr>
        <p:txBody>
          <a:bodyPr wrap="none" rtlCol="0">
            <a:spAutoFit/>
          </a:bodyPr>
          <a:lstStyle/>
          <a:p>
            <a:r>
              <a:rPr lang="en-US" dirty="0"/>
              <a:t>0.5</a:t>
            </a:r>
          </a:p>
        </p:txBody>
      </p:sp>
      <p:cxnSp>
        <p:nvCxnSpPr>
          <p:cNvPr id="40" name="Straight Arrow Connector 39"/>
          <p:cNvCxnSpPr/>
          <p:nvPr/>
        </p:nvCxnSpPr>
        <p:spPr>
          <a:xfrm flipH="1" flipV="1">
            <a:off x="6926458" y="6304680"/>
            <a:ext cx="2" cy="8024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8057322" y="5325407"/>
            <a:ext cx="2418078" cy="17641"/>
          </a:xfrm>
          <a:prstGeom prst="line">
            <a:avLst/>
          </a:prstGeom>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260720" y="5528845"/>
            <a:ext cx="2214680" cy="369332"/>
          </a:xfrm>
          <a:prstGeom prst="rect">
            <a:avLst/>
          </a:prstGeom>
          <a:noFill/>
        </p:spPr>
        <p:txBody>
          <a:bodyPr wrap="square" rtlCol="0">
            <a:spAutoFit/>
          </a:bodyPr>
          <a:lstStyle/>
          <a:p>
            <a:r>
              <a:rPr lang="en-US" dirty="0"/>
              <a:t>0	1	2	3</a:t>
            </a:r>
          </a:p>
        </p:txBody>
      </p:sp>
      <p:sp>
        <p:nvSpPr>
          <p:cNvPr id="43" name="TextBox 42"/>
          <p:cNvSpPr txBox="1"/>
          <p:nvPr/>
        </p:nvSpPr>
        <p:spPr>
          <a:xfrm>
            <a:off x="7935277" y="4345755"/>
            <a:ext cx="551992" cy="369332"/>
          </a:xfrm>
          <a:prstGeom prst="rect">
            <a:avLst/>
          </a:prstGeom>
          <a:noFill/>
        </p:spPr>
        <p:txBody>
          <a:bodyPr wrap="none" rtlCol="0">
            <a:spAutoFit/>
          </a:bodyPr>
          <a:lstStyle/>
          <a:p>
            <a:r>
              <a:rPr lang="en-US" dirty="0"/>
              <a:t>y[n]</a:t>
            </a:r>
          </a:p>
        </p:txBody>
      </p:sp>
      <p:sp>
        <p:nvSpPr>
          <p:cNvPr id="44" name="TextBox 43"/>
          <p:cNvSpPr txBox="1"/>
          <p:nvPr/>
        </p:nvSpPr>
        <p:spPr>
          <a:xfrm>
            <a:off x="9043012" y="4363396"/>
            <a:ext cx="301660" cy="369332"/>
          </a:xfrm>
          <a:prstGeom prst="rect">
            <a:avLst/>
          </a:prstGeom>
          <a:noFill/>
        </p:spPr>
        <p:txBody>
          <a:bodyPr wrap="none" rtlCol="0">
            <a:spAutoFit/>
          </a:bodyPr>
          <a:lstStyle/>
          <a:p>
            <a:r>
              <a:rPr lang="en-US" dirty="0"/>
              <a:t>1</a:t>
            </a:r>
          </a:p>
        </p:txBody>
      </p:sp>
      <p:cxnSp>
        <p:nvCxnSpPr>
          <p:cNvPr id="45" name="Straight Arrow Connector 44"/>
          <p:cNvCxnSpPr/>
          <p:nvPr/>
        </p:nvCxnSpPr>
        <p:spPr>
          <a:xfrm flipV="1">
            <a:off x="9344672" y="4927750"/>
            <a:ext cx="0" cy="471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9363400" y="4704613"/>
            <a:ext cx="359932" cy="369332"/>
          </a:xfrm>
          <a:prstGeom prst="rect">
            <a:avLst/>
          </a:prstGeom>
          <a:noFill/>
        </p:spPr>
        <p:txBody>
          <a:bodyPr wrap="none" rtlCol="0">
            <a:spAutoFit/>
          </a:bodyPr>
          <a:lstStyle/>
          <a:p>
            <a:r>
              <a:rPr lang="en-US" dirty="0"/>
              <a:t>.5</a:t>
            </a:r>
          </a:p>
        </p:txBody>
      </p:sp>
      <p:cxnSp>
        <p:nvCxnSpPr>
          <p:cNvPr id="47" name="Straight Arrow Connector 46"/>
          <p:cNvCxnSpPr/>
          <p:nvPr/>
        </p:nvCxnSpPr>
        <p:spPr>
          <a:xfrm flipV="1">
            <a:off x="8903196" y="5073946"/>
            <a:ext cx="17642" cy="2550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8448842" y="4889279"/>
            <a:ext cx="476926" cy="369332"/>
          </a:xfrm>
          <a:prstGeom prst="rect">
            <a:avLst/>
          </a:prstGeom>
          <a:noFill/>
        </p:spPr>
        <p:txBody>
          <a:bodyPr wrap="none" rtlCol="0">
            <a:spAutoFit/>
          </a:bodyPr>
          <a:lstStyle/>
          <a:p>
            <a:r>
              <a:rPr lang="en-US" dirty="0"/>
              <a:t>.25</a:t>
            </a:r>
          </a:p>
        </p:txBody>
      </p:sp>
      <p:sp>
        <p:nvSpPr>
          <p:cNvPr id="50" name="TextBox 49"/>
          <p:cNvSpPr txBox="1"/>
          <p:nvPr/>
        </p:nvSpPr>
        <p:spPr>
          <a:xfrm>
            <a:off x="5159494" y="4415648"/>
            <a:ext cx="1835095" cy="369332"/>
          </a:xfrm>
          <a:prstGeom prst="rect">
            <a:avLst/>
          </a:prstGeom>
          <a:noFill/>
        </p:spPr>
        <p:txBody>
          <a:bodyPr wrap="none" rtlCol="0">
            <a:spAutoFit/>
          </a:bodyPr>
          <a:lstStyle/>
          <a:p>
            <a:r>
              <a:rPr lang="en-US" dirty="0"/>
              <a:t>Impulse response</a:t>
            </a:r>
          </a:p>
        </p:txBody>
      </p:sp>
      <p:pic>
        <p:nvPicPr>
          <p:cNvPr id="48" name="Picture 47" descr="imag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7296" y="4271553"/>
            <a:ext cx="3739525" cy="1783466"/>
          </a:xfrm>
          <a:prstGeom prst="rect">
            <a:avLst/>
          </a:prstGeom>
        </p:spPr>
      </p:pic>
      <p:sp>
        <p:nvSpPr>
          <p:cNvPr id="51" name="Rectangle 50"/>
          <p:cNvSpPr/>
          <p:nvPr/>
        </p:nvSpPr>
        <p:spPr>
          <a:xfrm>
            <a:off x="1524000" y="4271553"/>
            <a:ext cx="9144000" cy="171863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Impulse (delta function: area = 1, width -&gt; 0, height -&gt; ∞)</a:t>
            </a:r>
          </a:p>
          <a:p>
            <a:pPr algn="ctr"/>
            <a:r>
              <a:rPr lang="en-US" dirty="0"/>
              <a:t>In discrete systems, its just a value of “1” </a:t>
            </a:r>
          </a:p>
        </p:txBody>
      </p:sp>
      <p:cxnSp>
        <p:nvCxnSpPr>
          <p:cNvPr id="15" name="Straight Arrow Connector 14"/>
          <p:cNvCxnSpPr/>
          <p:nvPr/>
        </p:nvCxnSpPr>
        <p:spPr>
          <a:xfrm flipH="1" flipV="1">
            <a:off x="2416701" y="2533961"/>
            <a:ext cx="906553" cy="25399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9922071" y="2532072"/>
            <a:ext cx="612517" cy="369332"/>
          </a:xfrm>
          <a:prstGeom prst="rect">
            <a:avLst/>
          </a:prstGeom>
          <a:noFill/>
        </p:spPr>
        <p:txBody>
          <a:bodyPr wrap="none" rtlCol="0">
            <a:spAutoFit/>
          </a:bodyPr>
          <a:lstStyle/>
          <a:p>
            <a:r>
              <a:rPr lang="en-US" dirty="0"/>
              <a:t>time</a:t>
            </a:r>
          </a:p>
        </p:txBody>
      </p:sp>
      <p:sp>
        <p:nvSpPr>
          <p:cNvPr id="52" name="TextBox 51"/>
          <p:cNvSpPr txBox="1"/>
          <p:nvPr/>
        </p:nvSpPr>
        <p:spPr>
          <a:xfrm>
            <a:off x="7120697" y="3899828"/>
            <a:ext cx="612517" cy="369332"/>
          </a:xfrm>
          <a:prstGeom prst="rect">
            <a:avLst/>
          </a:prstGeom>
          <a:noFill/>
        </p:spPr>
        <p:txBody>
          <a:bodyPr wrap="none" rtlCol="0">
            <a:spAutoFit/>
          </a:bodyPr>
          <a:lstStyle/>
          <a:p>
            <a:r>
              <a:rPr lang="en-US" dirty="0"/>
              <a:t>time</a:t>
            </a:r>
          </a:p>
        </p:txBody>
      </p:sp>
      <p:sp>
        <p:nvSpPr>
          <p:cNvPr id="53" name="TextBox 52"/>
          <p:cNvSpPr txBox="1"/>
          <p:nvPr/>
        </p:nvSpPr>
        <p:spPr>
          <a:xfrm>
            <a:off x="3796824" y="2532072"/>
            <a:ext cx="612517" cy="369332"/>
          </a:xfrm>
          <a:prstGeom prst="rect">
            <a:avLst/>
          </a:prstGeom>
          <a:noFill/>
        </p:spPr>
        <p:txBody>
          <a:bodyPr wrap="none" rtlCol="0">
            <a:spAutoFit/>
          </a:bodyPr>
          <a:lstStyle/>
          <a:p>
            <a:r>
              <a:rPr lang="en-US" dirty="0"/>
              <a:t>time</a:t>
            </a:r>
          </a:p>
        </p:txBody>
      </p:sp>
      <p:sp>
        <p:nvSpPr>
          <p:cNvPr id="3" name="Rectangle 2"/>
          <p:cNvSpPr/>
          <p:nvPr/>
        </p:nvSpPr>
        <p:spPr>
          <a:xfrm>
            <a:off x="2072616" y="1128081"/>
            <a:ext cx="8006659" cy="44007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deltablo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8256" y="3451138"/>
            <a:ext cx="2503815" cy="2027805"/>
          </a:xfrm>
          <a:prstGeom prst="rect">
            <a:avLst/>
          </a:prstGeom>
        </p:spPr>
      </p:pic>
      <p:pic>
        <p:nvPicPr>
          <p:cNvPr id="20" name="Picture 19" descr="imgr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0592" y="1340728"/>
            <a:ext cx="2476500" cy="1866900"/>
          </a:xfrm>
          <a:prstGeom prst="rect">
            <a:avLst/>
          </a:prstGeom>
        </p:spPr>
      </p:pic>
      <p:pic>
        <p:nvPicPr>
          <p:cNvPr id="21" name="Picture 20"/>
          <p:cNvPicPr>
            <a:picLocks noChangeAspect="1"/>
          </p:cNvPicPr>
          <p:nvPr/>
        </p:nvPicPr>
        <p:blipFill>
          <a:blip r:embed="rId5"/>
          <a:stretch>
            <a:fillRect/>
          </a:stretch>
        </p:blipFill>
        <p:spPr>
          <a:xfrm>
            <a:off x="2416700" y="1564531"/>
            <a:ext cx="3487047" cy="1169848"/>
          </a:xfrm>
          <a:prstGeom prst="rect">
            <a:avLst/>
          </a:prstGeom>
        </p:spPr>
      </p:pic>
      <p:pic>
        <p:nvPicPr>
          <p:cNvPr id="22" name="Picture 21"/>
          <p:cNvPicPr>
            <a:picLocks noChangeAspect="1"/>
          </p:cNvPicPr>
          <p:nvPr/>
        </p:nvPicPr>
        <p:blipFill rotWithShape="1">
          <a:blip r:embed="rId6"/>
          <a:srcRect l="8875" r="41869"/>
          <a:stretch/>
        </p:blipFill>
        <p:spPr>
          <a:xfrm>
            <a:off x="2661525" y="3589413"/>
            <a:ext cx="2590955" cy="1446547"/>
          </a:xfrm>
          <a:prstGeom prst="rect">
            <a:avLst/>
          </a:prstGeom>
        </p:spPr>
      </p:pic>
    </p:spTree>
    <p:extLst>
      <p:ext uri="{BB962C8B-B14F-4D97-AF65-F5344CB8AC3E}">
        <p14:creationId xmlns:p14="http://schemas.microsoft.com/office/powerpoint/2010/main" val="19224481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Linear Time Invariant System</a:t>
            </a:r>
            <a:endParaRPr lang="en-US" dirty="0"/>
          </a:p>
        </p:txBody>
      </p:sp>
      <p:pic>
        <p:nvPicPr>
          <p:cNvPr id="4" name="Picture 3" descr="imag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4747" y="1128080"/>
            <a:ext cx="3739525" cy="1783466"/>
          </a:xfrm>
          <a:prstGeom prst="rect">
            <a:avLst/>
          </a:prstGeom>
        </p:spPr>
      </p:pic>
      <p:cxnSp>
        <p:nvCxnSpPr>
          <p:cNvPr id="6" name="Straight Connector 5"/>
          <p:cNvCxnSpPr/>
          <p:nvPr/>
        </p:nvCxnSpPr>
        <p:spPr>
          <a:xfrm flipV="1">
            <a:off x="1869217" y="2348163"/>
            <a:ext cx="2418078" cy="17641"/>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5853663" y="2911546"/>
            <a:ext cx="2" cy="8024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072615" y="2551601"/>
            <a:ext cx="2214680" cy="369332"/>
          </a:xfrm>
          <a:prstGeom prst="rect">
            <a:avLst/>
          </a:prstGeom>
          <a:noFill/>
        </p:spPr>
        <p:txBody>
          <a:bodyPr wrap="square" rtlCol="0">
            <a:spAutoFit/>
          </a:bodyPr>
          <a:lstStyle/>
          <a:p>
            <a:r>
              <a:rPr lang="en-US" dirty="0"/>
              <a:t>0	1	2	3</a:t>
            </a:r>
          </a:p>
        </p:txBody>
      </p:sp>
      <p:sp>
        <p:nvSpPr>
          <p:cNvPr id="10" name="TextBox 9"/>
          <p:cNvSpPr txBox="1"/>
          <p:nvPr/>
        </p:nvSpPr>
        <p:spPr>
          <a:xfrm>
            <a:off x="1747173" y="1368511"/>
            <a:ext cx="547483" cy="369332"/>
          </a:xfrm>
          <a:prstGeom prst="rect">
            <a:avLst/>
          </a:prstGeom>
          <a:noFill/>
        </p:spPr>
        <p:txBody>
          <a:bodyPr wrap="none" rtlCol="0">
            <a:spAutoFit/>
          </a:bodyPr>
          <a:lstStyle/>
          <a:p>
            <a:r>
              <a:rPr lang="en-US" dirty="0"/>
              <a:t>x[n]</a:t>
            </a:r>
          </a:p>
        </p:txBody>
      </p:sp>
      <p:cxnSp>
        <p:nvCxnSpPr>
          <p:cNvPr id="11" name="Straight Connector 10"/>
          <p:cNvCxnSpPr/>
          <p:nvPr/>
        </p:nvCxnSpPr>
        <p:spPr>
          <a:xfrm flipV="1">
            <a:off x="5008877" y="3696390"/>
            <a:ext cx="2418078" cy="1764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2277017" y="1749117"/>
            <a:ext cx="17639" cy="6166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212275" y="3899828"/>
            <a:ext cx="2214680" cy="369332"/>
          </a:xfrm>
          <a:prstGeom prst="rect">
            <a:avLst/>
          </a:prstGeom>
          <a:noFill/>
        </p:spPr>
        <p:txBody>
          <a:bodyPr wrap="square" rtlCol="0">
            <a:spAutoFit/>
          </a:bodyPr>
          <a:lstStyle/>
          <a:p>
            <a:r>
              <a:rPr lang="en-US" dirty="0"/>
              <a:t>0	1	2	3</a:t>
            </a:r>
          </a:p>
        </p:txBody>
      </p:sp>
      <p:sp>
        <p:nvSpPr>
          <p:cNvPr id="14" name="TextBox 13"/>
          <p:cNvSpPr txBox="1"/>
          <p:nvPr/>
        </p:nvSpPr>
        <p:spPr>
          <a:xfrm>
            <a:off x="4886832" y="2716738"/>
            <a:ext cx="568786" cy="369332"/>
          </a:xfrm>
          <a:prstGeom prst="rect">
            <a:avLst/>
          </a:prstGeom>
          <a:noFill/>
        </p:spPr>
        <p:txBody>
          <a:bodyPr wrap="none" rtlCol="0">
            <a:spAutoFit/>
          </a:bodyPr>
          <a:lstStyle/>
          <a:p>
            <a:r>
              <a:rPr lang="en-US" dirty="0"/>
              <a:t>h[n]</a:t>
            </a:r>
          </a:p>
        </p:txBody>
      </p:sp>
      <p:sp>
        <p:nvSpPr>
          <p:cNvPr id="17" name="TextBox 16"/>
          <p:cNvSpPr txBox="1"/>
          <p:nvPr/>
        </p:nvSpPr>
        <p:spPr>
          <a:xfrm>
            <a:off x="5994567" y="2734379"/>
            <a:ext cx="301660" cy="369332"/>
          </a:xfrm>
          <a:prstGeom prst="rect">
            <a:avLst/>
          </a:prstGeom>
          <a:noFill/>
        </p:spPr>
        <p:txBody>
          <a:bodyPr wrap="none" rtlCol="0">
            <a:spAutoFit/>
          </a:bodyPr>
          <a:lstStyle/>
          <a:p>
            <a:r>
              <a:rPr lang="en-US" dirty="0"/>
              <a:t>1</a:t>
            </a:r>
          </a:p>
        </p:txBody>
      </p:sp>
      <p:sp>
        <p:nvSpPr>
          <p:cNvPr id="18" name="TextBox 17"/>
          <p:cNvSpPr txBox="1"/>
          <p:nvPr/>
        </p:nvSpPr>
        <p:spPr>
          <a:xfrm>
            <a:off x="1869217" y="1642518"/>
            <a:ext cx="301660" cy="369332"/>
          </a:xfrm>
          <a:prstGeom prst="rect">
            <a:avLst/>
          </a:prstGeom>
          <a:noFill/>
        </p:spPr>
        <p:txBody>
          <a:bodyPr wrap="none" rtlCol="0">
            <a:spAutoFit/>
          </a:bodyPr>
          <a:lstStyle/>
          <a:p>
            <a:r>
              <a:rPr lang="en-US" dirty="0"/>
              <a:t>1</a:t>
            </a:r>
          </a:p>
        </p:txBody>
      </p:sp>
      <p:cxnSp>
        <p:nvCxnSpPr>
          <p:cNvPr id="19" name="Straight Arrow Connector 18"/>
          <p:cNvCxnSpPr/>
          <p:nvPr/>
        </p:nvCxnSpPr>
        <p:spPr>
          <a:xfrm flipV="1">
            <a:off x="5252479" y="3260599"/>
            <a:ext cx="0" cy="471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833912" y="3220080"/>
            <a:ext cx="359932" cy="369332"/>
          </a:xfrm>
          <a:prstGeom prst="rect">
            <a:avLst/>
          </a:prstGeom>
          <a:noFill/>
        </p:spPr>
        <p:txBody>
          <a:bodyPr wrap="none" rtlCol="0">
            <a:spAutoFit/>
          </a:bodyPr>
          <a:lstStyle/>
          <a:p>
            <a:r>
              <a:rPr lang="en-US" dirty="0"/>
              <a:t>.5</a:t>
            </a:r>
          </a:p>
        </p:txBody>
      </p:sp>
      <p:cxnSp>
        <p:nvCxnSpPr>
          <p:cNvPr id="27" name="Straight Arrow Connector 26"/>
          <p:cNvCxnSpPr/>
          <p:nvPr/>
        </p:nvCxnSpPr>
        <p:spPr>
          <a:xfrm flipH="1" flipV="1">
            <a:off x="8902108" y="1545678"/>
            <a:ext cx="2" cy="8024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8057322" y="2330522"/>
            <a:ext cx="2418078" cy="17641"/>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8260720" y="2533960"/>
            <a:ext cx="2214680" cy="369332"/>
          </a:xfrm>
          <a:prstGeom prst="rect">
            <a:avLst/>
          </a:prstGeom>
          <a:noFill/>
        </p:spPr>
        <p:txBody>
          <a:bodyPr wrap="square" rtlCol="0">
            <a:spAutoFit/>
          </a:bodyPr>
          <a:lstStyle/>
          <a:p>
            <a:r>
              <a:rPr lang="en-US" dirty="0"/>
              <a:t>0	1	2	3</a:t>
            </a:r>
          </a:p>
        </p:txBody>
      </p:sp>
      <p:sp>
        <p:nvSpPr>
          <p:cNvPr id="30" name="TextBox 29"/>
          <p:cNvSpPr txBox="1"/>
          <p:nvPr/>
        </p:nvSpPr>
        <p:spPr>
          <a:xfrm>
            <a:off x="7935277" y="1350870"/>
            <a:ext cx="551992" cy="369332"/>
          </a:xfrm>
          <a:prstGeom prst="rect">
            <a:avLst/>
          </a:prstGeom>
          <a:noFill/>
        </p:spPr>
        <p:txBody>
          <a:bodyPr wrap="none" rtlCol="0">
            <a:spAutoFit/>
          </a:bodyPr>
          <a:lstStyle/>
          <a:p>
            <a:r>
              <a:rPr lang="en-US" dirty="0"/>
              <a:t>y[n]</a:t>
            </a:r>
          </a:p>
        </p:txBody>
      </p:sp>
      <p:sp>
        <p:nvSpPr>
          <p:cNvPr id="31" name="TextBox 30"/>
          <p:cNvSpPr txBox="1"/>
          <p:nvPr/>
        </p:nvSpPr>
        <p:spPr>
          <a:xfrm>
            <a:off x="9043012" y="1368511"/>
            <a:ext cx="301660" cy="369332"/>
          </a:xfrm>
          <a:prstGeom prst="rect">
            <a:avLst/>
          </a:prstGeom>
          <a:noFill/>
        </p:spPr>
        <p:txBody>
          <a:bodyPr wrap="none" rtlCol="0">
            <a:spAutoFit/>
          </a:bodyPr>
          <a:lstStyle/>
          <a:p>
            <a:r>
              <a:rPr lang="en-US" dirty="0"/>
              <a:t>1</a:t>
            </a:r>
          </a:p>
        </p:txBody>
      </p:sp>
      <p:cxnSp>
        <p:nvCxnSpPr>
          <p:cNvPr id="32" name="Straight Arrow Connector 31"/>
          <p:cNvCxnSpPr/>
          <p:nvPr/>
        </p:nvCxnSpPr>
        <p:spPr>
          <a:xfrm flipV="1">
            <a:off x="8300924" y="1894731"/>
            <a:ext cx="0" cy="471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7882357" y="1854212"/>
            <a:ext cx="359932" cy="369332"/>
          </a:xfrm>
          <a:prstGeom prst="rect">
            <a:avLst/>
          </a:prstGeom>
          <a:noFill/>
        </p:spPr>
        <p:txBody>
          <a:bodyPr wrap="none" rtlCol="0">
            <a:spAutoFit/>
          </a:bodyPr>
          <a:lstStyle/>
          <a:p>
            <a:r>
              <a:rPr lang="en-US" dirty="0"/>
              <a:t>.5</a:t>
            </a:r>
          </a:p>
        </p:txBody>
      </p:sp>
      <p:cxnSp>
        <p:nvCxnSpPr>
          <p:cNvPr id="34" name="Straight Connector 33"/>
          <p:cNvCxnSpPr/>
          <p:nvPr/>
        </p:nvCxnSpPr>
        <p:spPr>
          <a:xfrm flipV="1">
            <a:off x="1991262" y="5499599"/>
            <a:ext cx="2418078" cy="17641"/>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2194660" y="5703037"/>
            <a:ext cx="2214680" cy="369332"/>
          </a:xfrm>
          <a:prstGeom prst="rect">
            <a:avLst/>
          </a:prstGeom>
          <a:noFill/>
        </p:spPr>
        <p:txBody>
          <a:bodyPr wrap="square" rtlCol="0">
            <a:spAutoFit/>
          </a:bodyPr>
          <a:lstStyle/>
          <a:p>
            <a:r>
              <a:rPr lang="en-US" dirty="0"/>
              <a:t>0	1	2	3</a:t>
            </a:r>
          </a:p>
        </p:txBody>
      </p:sp>
      <p:sp>
        <p:nvSpPr>
          <p:cNvPr id="36" name="TextBox 35"/>
          <p:cNvSpPr txBox="1"/>
          <p:nvPr/>
        </p:nvSpPr>
        <p:spPr>
          <a:xfrm>
            <a:off x="1869218" y="4519947"/>
            <a:ext cx="547483" cy="369332"/>
          </a:xfrm>
          <a:prstGeom prst="rect">
            <a:avLst/>
          </a:prstGeom>
          <a:noFill/>
        </p:spPr>
        <p:txBody>
          <a:bodyPr wrap="none" rtlCol="0">
            <a:spAutoFit/>
          </a:bodyPr>
          <a:lstStyle/>
          <a:p>
            <a:r>
              <a:rPr lang="en-US" dirty="0"/>
              <a:t>x[n]</a:t>
            </a:r>
          </a:p>
        </p:txBody>
      </p:sp>
      <p:cxnSp>
        <p:nvCxnSpPr>
          <p:cNvPr id="37" name="Straight Arrow Connector 36"/>
          <p:cNvCxnSpPr/>
          <p:nvPr/>
        </p:nvCxnSpPr>
        <p:spPr>
          <a:xfrm flipH="1" flipV="1">
            <a:off x="2787135" y="5163287"/>
            <a:ext cx="1" cy="3539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2184598" y="4978620"/>
            <a:ext cx="476926" cy="369332"/>
          </a:xfrm>
          <a:prstGeom prst="rect">
            <a:avLst/>
          </a:prstGeom>
          <a:noFill/>
        </p:spPr>
        <p:txBody>
          <a:bodyPr wrap="none" rtlCol="0">
            <a:spAutoFit/>
          </a:bodyPr>
          <a:lstStyle/>
          <a:p>
            <a:r>
              <a:rPr lang="en-US" dirty="0"/>
              <a:t>0.5</a:t>
            </a:r>
          </a:p>
        </p:txBody>
      </p:sp>
      <p:cxnSp>
        <p:nvCxnSpPr>
          <p:cNvPr id="40" name="Straight Arrow Connector 39"/>
          <p:cNvCxnSpPr/>
          <p:nvPr/>
        </p:nvCxnSpPr>
        <p:spPr>
          <a:xfrm flipH="1" flipV="1">
            <a:off x="6926458" y="6304680"/>
            <a:ext cx="2" cy="8024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8057322" y="5325407"/>
            <a:ext cx="2418078" cy="17641"/>
          </a:xfrm>
          <a:prstGeom prst="line">
            <a:avLst/>
          </a:prstGeom>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260720" y="5528845"/>
            <a:ext cx="2214680" cy="369332"/>
          </a:xfrm>
          <a:prstGeom prst="rect">
            <a:avLst/>
          </a:prstGeom>
          <a:noFill/>
        </p:spPr>
        <p:txBody>
          <a:bodyPr wrap="square" rtlCol="0">
            <a:spAutoFit/>
          </a:bodyPr>
          <a:lstStyle/>
          <a:p>
            <a:r>
              <a:rPr lang="en-US" dirty="0"/>
              <a:t>0	1	2	3</a:t>
            </a:r>
          </a:p>
        </p:txBody>
      </p:sp>
      <p:sp>
        <p:nvSpPr>
          <p:cNvPr id="43" name="TextBox 42"/>
          <p:cNvSpPr txBox="1"/>
          <p:nvPr/>
        </p:nvSpPr>
        <p:spPr>
          <a:xfrm>
            <a:off x="7935277" y="4345755"/>
            <a:ext cx="551992" cy="369332"/>
          </a:xfrm>
          <a:prstGeom prst="rect">
            <a:avLst/>
          </a:prstGeom>
          <a:noFill/>
        </p:spPr>
        <p:txBody>
          <a:bodyPr wrap="none" rtlCol="0">
            <a:spAutoFit/>
          </a:bodyPr>
          <a:lstStyle/>
          <a:p>
            <a:r>
              <a:rPr lang="en-US" dirty="0"/>
              <a:t>y[n]</a:t>
            </a:r>
          </a:p>
        </p:txBody>
      </p:sp>
      <p:sp>
        <p:nvSpPr>
          <p:cNvPr id="44" name="TextBox 43"/>
          <p:cNvSpPr txBox="1"/>
          <p:nvPr/>
        </p:nvSpPr>
        <p:spPr>
          <a:xfrm>
            <a:off x="9043012" y="4363396"/>
            <a:ext cx="301660" cy="369332"/>
          </a:xfrm>
          <a:prstGeom prst="rect">
            <a:avLst/>
          </a:prstGeom>
          <a:noFill/>
        </p:spPr>
        <p:txBody>
          <a:bodyPr wrap="none" rtlCol="0">
            <a:spAutoFit/>
          </a:bodyPr>
          <a:lstStyle/>
          <a:p>
            <a:r>
              <a:rPr lang="en-US" dirty="0"/>
              <a:t>1</a:t>
            </a:r>
          </a:p>
        </p:txBody>
      </p:sp>
      <p:cxnSp>
        <p:nvCxnSpPr>
          <p:cNvPr id="45" name="Straight Arrow Connector 44"/>
          <p:cNvCxnSpPr/>
          <p:nvPr/>
        </p:nvCxnSpPr>
        <p:spPr>
          <a:xfrm flipV="1">
            <a:off x="9344672" y="4927750"/>
            <a:ext cx="0" cy="471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9363400" y="4704613"/>
            <a:ext cx="359932" cy="369332"/>
          </a:xfrm>
          <a:prstGeom prst="rect">
            <a:avLst/>
          </a:prstGeom>
          <a:noFill/>
        </p:spPr>
        <p:txBody>
          <a:bodyPr wrap="none" rtlCol="0">
            <a:spAutoFit/>
          </a:bodyPr>
          <a:lstStyle/>
          <a:p>
            <a:r>
              <a:rPr lang="en-US" dirty="0"/>
              <a:t>.5</a:t>
            </a:r>
          </a:p>
        </p:txBody>
      </p:sp>
      <p:cxnSp>
        <p:nvCxnSpPr>
          <p:cNvPr id="47" name="Straight Arrow Connector 46"/>
          <p:cNvCxnSpPr/>
          <p:nvPr/>
        </p:nvCxnSpPr>
        <p:spPr>
          <a:xfrm flipV="1">
            <a:off x="8903196" y="5073946"/>
            <a:ext cx="17642" cy="2550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8448842" y="4889279"/>
            <a:ext cx="476926" cy="369332"/>
          </a:xfrm>
          <a:prstGeom prst="rect">
            <a:avLst/>
          </a:prstGeom>
          <a:noFill/>
        </p:spPr>
        <p:txBody>
          <a:bodyPr wrap="none" rtlCol="0">
            <a:spAutoFit/>
          </a:bodyPr>
          <a:lstStyle/>
          <a:p>
            <a:r>
              <a:rPr lang="en-US" dirty="0"/>
              <a:t>.25</a:t>
            </a:r>
          </a:p>
        </p:txBody>
      </p:sp>
      <p:sp>
        <p:nvSpPr>
          <p:cNvPr id="50" name="TextBox 49"/>
          <p:cNvSpPr txBox="1"/>
          <p:nvPr/>
        </p:nvSpPr>
        <p:spPr>
          <a:xfrm>
            <a:off x="5159494" y="4415648"/>
            <a:ext cx="1835095" cy="369332"/>
          </a:xfrm>
          <a:prstGeom prst="rect">
            <a:avLst/>
          </a:prstGeom>
          <a:noFill/>
        </p:spPr>
        <p:txBody>
          <a:bodyPr wrap="none" rtlCol="0">
            <a:spAutoFit/>
          </a:bodyPr>
          <a:lstStyle/>
          <a:p>
            <a:r>
              <a:rPr lang="en-US" dirty="0"/>
              <a:t>Impulse response</a:t>
            </a:r>
          </a:p>
        </p:txBody>
      </p:sp>
      <p:pic>
        <p:nvPicPr>
          <p:cNvPr id="48" name="Picture 47" descr="imag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7296" y="4271553"/>
            <a:ext cx="3739525" cy="1783466"/>
          </a:xfrm>
          <a:prstGeom prst="rect">
            <a:avLst/>
          </a:prstGeom>
        </p:spPr>
      </p:pic>
    </p:spTree>
    <p:extLst>
      <p:ext uri="{BB962C8B-B14F-4D97-AF65-F5344CB8AC3E}">
        <p14:creationId xmlns:p14="http://schemas.microsoft.com/office/powerpoint/2010/main" val="17920308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 is actually really simple, but powerful</a:t>
            </a:r>
            <a:endParaRPr lang="en-US" dirty="0"/>
          </a:p>
        </p:txBody>
      </p:sp>
      <p:sp>
        <p:nvSpPr>
          <p:cNvPr id="3" name="Content Placeholder 2"/>
          <p:cNvSpPr>
            <a:spLocks noGrp="1"/>
          </p:cNvSpPr>
          <p:nvPr>
            <p:ph idx="1"/>
          </p:nvPr>
        </p:nvSpPr>
        <p:spPr>
          <a:xfrm>
            <a:off x="1981200" y="1932604"/>
            <a:ext cx="5064038" cy="3757567"/>
          </a:xfrm>
        </p:spPr>
        <p:txBody>
          <a:bodyPr>
            <a:normAutofit lnSpcReduction="10000"/>
          </a:bodyPr>
          <a:lstStyle/>
          <a:p>
            <a:r>
              <a:rPr lang="en-US" dirty="0" smtClean="0"/>
              <a:t>x[[n] = 1	2	3	2	4	0  	0	0 …</a:t>
            </a:r>
          </a:p>
          <a:p>
            <a:endParaRPr lang="en-US" dirty="0"/>
          </a:p>
          <a:p>
            <a:r>
              <a:rPr lang="en-US" dirty="0" smtClean="0"/>
              <a:t>h[n]  = 1 	1	1</a:t>
            </a:r>
          </a:p>
          <a:p>
            <a:endParaRPr lang="en-US" dirty="0"/>
          </a:p>
          <a:p>
            <a:r>
              <a:rPr lang="en-US" dirty="0" smtClean="0"/>
              <a:t>y[n] = 1	1	1</a:t>
            </a:r>
          </a:p>
          <a:p>
            <a:pPr marL="0" indent="0">
              <a:buNone/>
            </a:pPr>
            <a:r>
              <a:rPr lang="en-US" dirty="0"/>
              <a:t>	</a:t>
            </a:r>
            <a:r>
              <a:rPr lang="en-US" dirty="0" smtClean="0"/>
              <a:t>		2	2	2</a:t>
            </a:r>
          </a:p>
          <a:p>
            <a:pPr marL="0" indent="0">
              <a:buNone/>
            </a:pPr>
            <a:r>
              <a:rPr lang="en-US" dirty="0"/>
              <a:t>	</a:t>
            </a:r>
            <a:r>
              <a:rPr lang="en-US" dirty="0" smtClean="0"/>
              <a:t>			3	3	3</a:t>
            </a:r>
          </a:p>
          <a:p>
            <a:pPr marL="0" indent="0">
              <a:buNone/>
            </a:pPr>
            <a:r>
              <a:rPr lang="en-US" dirty="0"/>
              <a:t>	</a:t>
            </a:r>
            <a:r>
              <a:rPr lang="en-US" dirty="0" smtClean="0"/>
              <a:t>				2	2	2</a:t>
            </a:r>
          </a:p>
          <a:p>
            <a:pPr marL="0" indent="0">
              <a:buNone/>
            </a:pPr>
            <a:r>
              <a:rPr lang="en-US" dirty="0"/>
              <a:t>	</a:t>
            </a:r>
            <a:r>
              <a:rPr lang="en-US" dirty="0" smtClean="0"/>
              <a:t>					4	4	4</a:t>
            </a:r>
            <a:endParaRPr lang="en-US" dirty="0"/>
          </a:p>
          <a:p>
            <a:pPr marL="0" indent="0">
              <a:buNone/>
            </a:pPr>
            <a:r>
              <a:rPr lang="en-US" dirty="0" smtClean="0"/>
              <a:t>	---------------------------------------------</a:t>
            </a:r>
          </a:p>
          <a:p>
            <a:pPr marL="0" indent="0">
              <a:buNone/>
            </a:pPr>
            <a:r>
              <a:rPr lang="en-US" dirty="0" smtClean="0"/>
              <a:t>	y[n] =1	3	6	7	9	6	4 … </a:t>
            </a:r>
          </a:p>
        </p:txBody>
      </p:sp>
      <p:pic>
        <p:nvPicPr>
          <p:cNvPr id="4" name="Picture 3" descr="url.png"/>
          <p:cNvPicPr>
            <a:picLocks noChangeAspect="1"/>
          </p:cNvPicPr>
          <p:nvPr/>
        </p:nvPicPr>
        <p:blipFill rotWithShape="1">
          <a:blip r:embed="rId2">
            <a:extLst>
              <a:ext uri="{28A0092B-C50C-407E-A947-70E740481C1C}">
                <a14:useLocalDpi xmlns:a14="http://schemas.microsoft.com/office/drawing/2010/main" val="0"/>
              </a:ext>
            </a:extLst>
          </a:blip>
          <a:srcRect l="47711"/>
          <a:stretch/>
        </p:blipFill>
        <p:spPr>
          <a:xfrm>
            <a:off x="3773153" y="1080970"/>
            <a:ext cx="2194714" cy="798711"/>
          </a:xfrm>
          <a:prstGeom prst="rect">
            <a:avLst/>
          </a:prstGeom>
        </p:spPr>
      </p:pic>
      <p:cxnSp>
        <p:nvCxnSpPr>
          <p:cNvPr id="6" name="Straight Arrow Connector 5"/>
          <p:cNvCxnSpPr/>
          <p:nvPr/>
        </p:nvCxnSpPr>
        <p:spPr>
          <a:xfrm flipH="1">
            <a:off x="6066412" y="3369462"/>
            <a:ext cx="6703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7768470" y="3202437"/>
            <a:ext cx="1167169" cy="369332"/>
          </a:xfrm>
          <a:prstGeom prst="rect">
            <a:avLst/>
          </a:prstGeom>
          <a:noFill/>
        </p:spPr>
        <p:txBody>
          <a:bodyPr wrap="none" rtlCol="0">
            <a:spAutoFit/>
          </a:bodyPr>
          <a:lstStyle/>
          <a:p>
            <a:r>
              <a:rPr lang="en-US" dirty="0"/>
              <a:t>h[n-0] x[0]</a:t>
            </a:r>
          </a:p>
        </p:txBody>
      </p:sp>
      <p:sp>
        <p:nvSpPr>
          <p:cNvPr id="8" name="TextBox 7"/>
          <p:cNvSpPr txBox="1"/>
          <p:nvPr/>
        </p:nvSpPr>
        <p:spPr>
          <a:xfrm>
            <a:off x="7762110" y="3571769"/>
            <a:ext cx="1167169" cy="369332"/>
          </a:xfrm>
          <a:prstGeom prst="rect">
            <a:avLst/>
          </a:prstGeom>
          <a:noFill/>
        </p:spPr>
        <p:txBody>
          <a:bodyPr wrap="none" rtlCol="0">
            <a:spAutoFit/>
          </a:bodyPr>
          <a:lstStyle/>
          <a:p>
            <a:r>
              <a:rPr lang="en-US" dirty="0"/>
              <a:t>h[n-1] x[1]</a:t>
            </a:r>
          </a:p>
        </p:txBody>
      </p:sp>
      <p:cxnSp>
        <p:nvCxnSpPr>
          <p:cNvPr id="9" name="Straight Arrow Connector 8"/>
          <p:cNvCxnSpPr/>
          <p:nvPr/>
        </p:nvCxnSpPr>
        <p:spPr>
          <a:xfrm flipH="1">
            <a:off x="6130612" y="3698272"/>
            <a:ext cx="6703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7773390" y="3935861"/>
            <a:ext cx="1167169" cy="369332"/>
          </a:xfrm>
          <a:prstGeom prst="rect">
            <a:avLst/>
          </a:prstGeom>
          <a:noFill/>
        </p:spPr>
        <p:txBody>
          <a:bodyPr wrap="none" rtlCol="0">
            <a:spAutoFit/>
          </a:bodyPr>
          <a:lstStyle/>
          <a:p>
            <a:r>
              <a:rPr lang="en-US" dirty="0"/>
              <a:t>h[n-2] x[2]</a:t>
            </a:r>
          </a:p>
        </p:txBody>
      </p:sp>
      <p:cxnSp>
        <p:nvCxnSpPr>
          <p:cNvPr id="11" name="Straight Arrow Connector 10"/>
          <p:cNvCxnSpPr/>
          <p:nvPr/>
        </p:nvCxnSpPr>
        <p:spPr>
          <a:xfrm flipH="1">
            <a:off x="6141892" y="4062364"/>
            <a:ext cx="6703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753468" y="4292452"/>
            <a:ext cx="1167169" cy="369332"/>
          </a:xfrm>
          <a:prstGeom prst="rect">
            <a:avLst/>
          </a:prstGeom>
          <a:noFill/>
        </p:spPr>
        <p:txBody>
          <a:bodyPr wrap="none" rtlCol="0">
            <a:spAutoFit/>
          </a:bodyPr>
          <a:lstStyle/>
          <a:p>
            <a:r>
              <a:rPr lang="en-US" dirty="0"/>
              <a:t>h[n-3] x[1]</a:t>
            </a:r>
          </a:p>
        </p:txBody>
      </p:sp>
      <p:cxnSp>
        <p:nvCxnSpPr>
          <p:cNvPr id="13" name="Straight Arrow Connector 12"/>
          <p:cNvCxnSpPr/>
          <p:nvPr/>
        </p:nvCxnSpPr>
        <p:spPr>
          <a:xfrm flipH="1">
            <a:off x="6192530" y="4454237"/>
            <a:ext cx="6703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773390" y="4606219"/>
            <a:ext cx="1167169" cy="369332"/>
          </a:xfrm>
          <a:prstGeom prst="rect">
            <a:avLst/>
          </a:prstGeom>
          <a:noFill/>
        </p:spPr>
        <p:txBody>
          <a:bodyPr wrap="none" rtlCol="0">
            <a:spAutoFit/>
          </a:bodyPr>
          <a:lstStyle/>
          <a:p>
            <a:r>
              <a:rPr lang="en-US" dirty="0"/>
              <a:t>h[n-1] x[1]</a:t>
            </a:r>
          </a:p>
        </p:txBody>
      </p:sp>
      <p:cxnSp>
        <p:nvCxnSpPr>
          <p:cNvPr id="15" name="Straight Arrow Connector 14"/>
          <p:cNvCxnSpPr/>
          <p:nvPr/>
        </p:nvCxnSpPr>
        <p:spPr>
          <a:xfrm flipH="1">
            <a:off x="6247732" y="4803286"/>
            <a:ext cx="6703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106113" y="1270164"/>
            <a:ext cx="1737600" cy="369332"/>
          </a:xfrm>
          <a:prstGeom prst="rect">
            <a:avLst/>
          </a:prstGeom>
          <a:noFill/>
        </p:spPr>
        <p:txBody>
          <a:bodyPr wrap="none" rtlCol="0">
            <a:spAutoFit/>
          </a:bodyPr>
          <a:lstStyle/>
          <a:p>
            <a:r>
              <a:rPr lang="en-US" dirty="0"/>
              <a:t>y[n] = x[n] * h[n]</a:t>
            </a:r>
          </a:p>
        </p:txBody>
      </p:sp>
      <p:sp>
        <p:nvSpPr>
          <p:cNvPr id="17" name="TextBox 16"/>
          <p:cNvSpPr txBox="1"/>
          <p:nvPr/>
        </p:nvSpPr>
        <p:spPr>
          <a:xfrm>
            <a:off x="7803747" y="5521683"/>
            <a:ext cx="2733178" cy="646331"/>
          </a:xfrm>
          <a:prstGeom prst="rect">
            <a:avLst/>
          </a:prstGeom>
          <a:noFill/>
        </p:spPr>
        <p:txBody>
          <a:bodyPr wrap="none" rtlCol="0">
            <a:spAutoFit/>
          </a:bodyPr>
          <a:lstStyle/>
          <a:p>
            <a:r>
              <a:rPr lang="en-US" dirty="0"/>
              <a:t>Note, MA with Window = 3</a:t>
            </a:r>
            <a:br>
              <a:rPr lang="en-US" dirty="0"/>
            </a:br>
            <a:r>
              <a:rPr lang="en-US" dirty="0"/>
              <a:t>(if divided by 3)</a:t>
            </a:r>
          </a:p>
        </p:txBody>
      </p:sp>
      <p:sp>
        <p:nvSpPr>
          <p:cNvPr id="18" name="TextBox 17"/>
          <p:cNvSpPr txBox="1"/>
          <p:nvPr/>
        </p:nvSpPr>
        <p:spPr>
          <a:xfrm>
            <a:off x="1634556" y="5717530"/>
            <a:ext cx="602690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Note: if h[n] = 1/3, 1/3, 1/3, then y[n] = 1/3, 1, 2, 7/3, 3, 2, 4/3</a:t>
            </a:r>
          </a:p>
        </p:txBody>
      </p:sp>
    </p:spTree>
    <p:extLst>
      <p:ext uri="{BB962C8B-B14F-4D97-AF65-F5344CB8AC3E}">
        <p14:creationId xmlns:p14="http://schemas.microsoft.com/office/powerpoint/2010/main" val="18785076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Convolution, different impulse response</a:t>
            </a:r>
            <a:endParaRPr lang="en-US" dirty="0"/>
          </a:p>
        </p:txBody>
      </p:sp>
      <p:sp>
        <p:nvSpPr>
          <p:cNvPr id="3" name="Content Placeholder 2"/>
          <p:cNvSpPr>
            <a:spLocks noGrp="1"/>
          </p:cNvSpPr>
          <p:nvPr>
            <p:ph idx="1"/>
          </p:nvPr>
        </p:nvSpPr>
        <p:spPr>
          <a:xfrm>
            <a:off x="1981200" y="1932604"/>
            <a:ext cx="5064038" cy="3757567"/>
          </a:xfrm>
        </p:spPr>
        <p:txBody>
          <a:bodyPr>
            <a:normAutofit lnSpcReduction="10000"/>
          </a:bodyPr>
          <a:lstStyle/>
          <a:p>
            <a:r>
              <a:rPr lang="en-US" dirty="0" smtClean="0"/>
              <a:t>x[[n] = 1	2	3	2	4	0  	0	0 …</a:t>
            </a:r>
          </a:p>
          <a:p>
            <a:endParaRPr lang="en-US" dirty="0"/>
          </a:p>
          <a:p>
            <a:r>
              <a:rPr lang="en-US" dirty="0" smtClean="0"/>
              <a:t>h[n]  = 3	2	1</a:t>
            </a:r>
          </a:p>
          <a:p>
            <a:endParaRPr lang="en-US" dirty="0"/>
          </a:p>
          <a:p>
            <a:r>
              <a:rPr lang="en-US" dirty="0" smtClean="0"/>
              <a:t>y[n] = 3	2	1</a:t>
            </a:r>
          </a:p>
          <a:p>
            <a:pPr marL="0" indent="0">
              <a:buNone/>
            </a:pPr>
            <a:r>
              <a:rPr lang="en-US" dirty="0"/>
              <a:t>	</a:t>
            </a:r>
            <a:r>
              <a:rPr lang="en-US" dirty="0" smtClean="0"/>
              <a:t>		6	4	1</a:t>
            </a:r>
          </a:p>
          <a:p>
            <a:pPr marL="0" indent="0">
              <a:buNone/>
            </a:pPr>
            <a:r>
              <a:rPr lang="en-US" dirty="0"/>
              <a:t>	</a:t>
            </a:r>
            <a:r>
              <a:rPr lang="en-US" dirty="0" smtClean="0"/>
              <a:t>			9	6	1</a:t>
            </a:r>
          </a:p>
          <a:p>
            <a:pPr marL="0" indent="0">
              <a:buNone/>
            </a:pPr>
            <a:r>
              <a:rPr lang="en-US" dirty="0"/>
              <a:t>	</a:t>
            </a:r>
            <a:r>
              <a:rPr lang="en-US" dirty="0" smtClean="0"/>
              <a:t>				6	4	1</a:t>
            </a:r>
          </a:p>
          <a:p>
            <a:pPr marL="0" indent="0">
              <a:buNone/>
            </a:pPr>
            <a:r>
              <a:rPr lang="en-US" dirty="0"/>
              <a:t>	</a:t>
            </a:r>
            <a:r>
              <a:rPr lang="en-US" dirty="0" smtClean="0"/>
              <a:t>					12	8	4</a:t>
            </a:r>
            <a:endParaRPr lang="en-US" dirty="0"/>
          </a:p>
          <a:p>
            <a:pPr marL="0" indent="0">
              <a:buNone/>
            </a:pPr>
            <a:r>
              <a:rPr lang="en-US" dirty="0" smtClean="0"/>
              <a:t>	---------------------------------------------</a:t>
            </a:r>
          </a:p>
          <a:p>
            <a:pPr marL="0" indent="0">
              <a:buNone/>
            </a:pPr>
            <a:r>
              <a:rPr lang="en-US" dirty="0" smtClean="0"/>
              <a:t>	y[n] =3	8	14	13	17	9	4 … </a:t>
            </a:r>
          </a:p>
        </p:txBody>
      </p:sp>
      <p:pic>
        <p:nvPicPr>
          <p:cNvPr id="4" name="Picture 3" descr="url.png"/>
          <p:cNvPicPr>
            <a:picLocks noChangeAspect="1"/>
          </p:cNvPicPr>
          <p:nvPr/>
        </p:nvPicPr>
        <p:blipFill rotWithShape="1">
          <a:blip r:embed="rId2">
            <a:extLst>
              <a:ext uri="{28A0092B-C50C-407E-A947-70E740481C1C}">
                <a14:useLocalDpi xmlns:a14="http://schemas.microsoft.com/office/drawing/2010/main" val="0"/>
              </a:ext>
            </a:extLst>
          </a:blip>
          <a:srcRect l="47711"/>
          <a:stretch/>
        </p:blipFill>
        <p:spPr>
          <a:xfrm>
            <a:off x="3773153" y="1080970"/>
            <a:ext cx="2194714" cy="798711"/>
          </a:xfrm>
          <a:prstGeom prst="rect">
            <a:avLst/>
          </a:prstGeom>
        </p:spPr>
      </p:pic>
      <p:cxnSp>
        <p:nvCxnSpPr>
          <p:cNvPr id="6" name="Straight Arrow Connector 5"/>
          <p:cNvCxnSpPr/>
          <p:nvPr/>
        </p:nvCxnSpPr>
        <p:spPr>
          <a:xfrm flipH="1">
            <a:off x="6066412" y="3369462"/>
            <a:ext cx="6703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7768470" y="3202437"/>
            <a:ext cx="1167169" cy="369332"/>
          </a:xfrm>
          <a:prstGeom prst="rect">
            <a:avLst/>
          </a:prstGeom>
          <a:noFill/>
        </p:spPr>
        <p:txBody>
          <a:bodyPr wrap="none" rtlCol="0">
            <a:spAutoFit/>
          </a:bodyPr>
          <a:lstStyle/>
          <a:p>
            <a:r>
              <a:rPr lang="en-US" dirty="0"/>
              <a:t>h[n-0] x[0]</a:t>
            </a:r>
          </a:p>
        </p:txBody>
      </p:sp>
      <p:sp>
        <p:nvSpPr>
          <p:cNvPr id="8" name="TextBox 7"/>
          <p:cNvSpPr txBox="1"/>
          <p:nvPr/>
        </p:nvSpPr>
        <p:spPr>
          <a:xfrm>
            <a:off x="7762110" y="3571769"/>
            <a:ext cx="1167169" cy="369332"/>
          </a:xfrm>
          <a:prstGeom prst="rect">
            <a:avLst/>
          </a:prstGeom>
          <a:noFill/>
        </p:spPr>
        <p:txBody>
          <a:bodyPr wrap="none" rtlCol="0">
            <a:spAutoFit/>
          </a:bodyPr>
          <a:lstStyle/>
          <a:p>
            <a:r>
              <a:rPr lang="en-US" dirty="0"/>
              <a:t>h[n-1] x[1]</a:t>
            </a:r>
          </a:p>
        </p:txBody>
      </p:sp>
      <p:cxnSp>
        <p:nvCxnSpPr>
          <p:cNvPr id="9" name="Straight Arrow Connector 8"/>
          <p:cNvCxnSpPr/>
          <p:nvPr/>
        </p:nvCxnSpPr>
        <p:spPr>
          <a:xfrm flipH="1">
            <a:off x="6130612" y="3698272"/>
            <a:ext cx="6703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7773390" y="3935861"/>
            <a:ext cx="1167169" cy="369332"/>
          </a:xfrm>
          <a:prstGeom prst="rect">
            <a:avLst/>
          </a:prstGeom>
          <a:noFill/>
        </p:spPr>
        <p:txBody>
          <a:bodyPr wrap="none" rtlCol="0">
            <a:spAutoFit/>
          </a:bodyPr>
          <a:lstStyle/>
          <a:p>
            <a:r>
              <a:rPr lang="en-US" dirty="0"/>
              <a:t>h[n-2] x[2]</a:t>
            </a:r>
          </a:p>
        </p:txBody>
      </p:sp>
      <p:cxnSp>
        <p:nvCxnSpPr>
          <p:cNvPr id="11" name="Straight Arrow Connector 10"/>
          <p:cNvCxnSpPr/>
          <p:nvPr/>
        </p:nvCxnSpPr>
        <p:spPr>
          <a:xfrm flipH="1">
            <a:off x="6141892" y="4062364"/>
            <a:ext cx="6703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753468" y="4292452"/>
            <a:ext cx="1167169" cy="369332"/>
          </a:xfrm>
          <a:prstGeom prst="rect">
            <a:avLst/>
          </a:prstGeom>
          <a:noFill/>
        </p:spPr>
        <p:txBody>
          <a:bodyPr wrap="none" rtlCol="0">
            <a:spAutoFit/>
          </a:bodyPr>
          <a:lstStyle/>
          <a:p>
            <a:r>
              <a:rPr lang="en-US" dirty="0"/>
              <a:t>h[n-3] x[1]</a:t>
            </a:r>
          </a:p>
        </p:txBody>
      </p:sp>
      <p:cxnSp>
        <p:nvCxnSpPr>
          <p:cNvPr id="13" name="Straight Arrow Connector 12"/>
          <p:cNvCxnSpPr/>
          <p:nvPr/>
        </p:nvCxnSpPr>
        <p:spPr>
          <a:xfrm flipH="1">
            <a:off x="6192530" y="4454237"/>
            <a:ext cx="6703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773390" y="4606219"/>
            <a:ext cx="1167169" cy="369332"/>
          </a:xfrm>
          <a:prstGeom prst="rect">
            <a:avLst/>
          </a:prstGeom>
          <a:noFill/>
        </p:spPr>
        <p:txBody>
          <a:bodyPr wrap="none" rtlCol="0">
            <a:spAutoFit/>
          </a:bodyPr>
          <a:lstStyle/>
          <a:p>
            <a:r>
              <a:rPr lang="en-US" dirty="0"/>
              <a:t>h[n-1] x[1]</a:t>
            </a:r>
          </a:p>
        </p:txBody>
      </p:sp>
      <p:cxnSp>
        <p:nvCxnSpPr>
          <p:cNvPr id="15" name="Straight Arrow Connector 14"/>
          <p:cNvCxnSpPr/>
          <p:nvPr/>
        </p:nvCxnSpPr>
        <p:spPr>
          <a:xfrm flipH="1">
            <a:off x="6247732" y="4803286"/>
            <a:ext cx="6703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106113" y="1270164"/>
            <a:ext cx="1737600" cy="369332"/>
          </a:xfrm>
          <a:prstGeom prst="rect">
            <a:avLst/>
          </a:prstGeom>
          <a:noFill/>
        </p:spPr>
        <p:txBody>
          <a:bodyPr wrap="none" rtlCol="0">
            <a:spAutoFit/>
          </a:bodyPr>
          <a:lstStyle/>
          <a:p>
            <a:r>
              <a:rPr lang="en-US" dirty="0"/>
              <a:t>y[n] = x[n] * h[n]</a:t>
            </a:r>
          </a:p>
        </p:txBody>
      </p:sp>
      <p:sp>
        <p:nvSpPr>
          <p:cNvPr id="17" name="TextBox 16"/>
          <p:cNvSpPr txBox="1"/>
          <p:nvPr/>
        </p:nvSpPr>
        <p:spPr>
          <a:xfrm>
            <a:off x="6371213" y="5521683"/>
            <a:ext cx="4470513" cy="646331"/>
          </a:xfrm>
          <a:prstGeom prst="rect">
            <a:avLst/>
          </a:prstGeom>
          <a:noFill/>
        </p:spPr>
        <p:txBody>
          <a:bodyPr wrap="square" rtlCol="0">
            <a:spAutoFit/>
          </a:bodyPr>
          <a:lstStyle/>
          <a:p>
            <a:r>
              <a:rPr lang="en-US" dirty="0"/>
              <a:t>This is called filtering the data with an FIR filter with impulse response h[n] = 3 2 1</a:t>
            </a:r>
          </a:p>
        </p:txBody>
      </p:sp>
    </p:spTree>
    <p:extLst>
      <p:ext uri="{BB962C8B-B14F-4D97-AF65-F5344CB8AC3E}">
        <p14:creationId xmlns:p14="http://schemas.microsoft.com/office/powerpoint/2010/main" val="4413325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Example of Convolution</a:t>
            </a:r>
            <a:endParaRPr lang="en-US" dirty="0"/>
          </a:p>
        </p:txBody>
      </p:sp>
      <p:sp>
        <p:nvSpPr>
          <p:cNvPr id="3" name="Content Placeholder 2"/>
          <p:cNvSpPr>
            <a:spLocks noGrp="1"/>
          </p:cNvSpPr>
          <p:nvPr>
            <p:ph idx="1"/>
          </p:nvPr>
        </p:nvSpPr>
        <p:spPr>
          <a:xfrm>
            <a:off x="2106111" y="1270070"/>
            <a:ext cx="8104689" cy="1411386"/>
          </a:xfrm>
        </p:spPr>
        <p:txBody>
          <a:bodyPr>
            <a:normAutofit/>
          </a:bodyPr>
          <a:lstStyle/>
          <a:p>
            <a:pPr marL="0" indent="0">
              <a:buNone/>
            </a:pPr>
            <a:r>
              <a:rPr lang="pl-PL" dirty="0"/>
              <a:t>&gt;&gt;&gt; </a:t>
            </a:r>
            <a:r>
              <a:rPr lang="pl-PL" dirty="0" err="1"/>
              <a:t>np.convolve</a:t>
            </a:r>
            <a:r>
              <a:rPr lang="pl-PL" dirty="0"/>
              <a:t>([1, 2, 3], [0, 1, 0.5])</a:t>
            </a:r>
          </a:p>
          <a:p>
            <a:pPr marL="0" indent="0">
              <a:buNone/>
            </a:pPr>
            <a:r>
              <a:rPr lang="pl-PL" dirty="0" err="1"/>
              <a:t>array</a:t>
            </a:r>
            <a:r>
              <a:rPr lang="pl-PL" dirty="0"/>
              <a:t>([ 0. ,  1. ,  2.5,  4. ,  1.5]</a:t>
            </a:r>
            <a:r>
              <a:rPr lang="pl-PL" dirty="0" smtClean="0"/>
              <a:t>)</a:t>
            </a:r>
          </a:p>
          <a:p>
            <a:pPr marL="0" indent="0">
              <a:buNone/>
            </a:pPr>
            <a:endParaRPr lang="pl-PL" dirty="0" smtClean="0"/>
          </a:p>
        </p:txBody>
      </p:sp>
      <p:sp>
        <p:nvSpPr>
          <p:cNvPr id="5" name="Content Placeholder 2"/>
          <p:cNvSpPr txBox="1">
            <a:spLocks/>
          </p:cNvSpPr>
          <p:nvPr/>
        </p:nvSpPr>
        <p:spPr>
          <a:xfrm>
            <a:off x="1981199" y="3422385"/>
            <a:ext cx="8229600" cy="2416839"/>
          </a:xfrm>
          <a:prstGeom prst="rect">
            <a:avLst/>
          </a:prstGeom>
          <a:solidFill>
            <a:schemeClr val="dk1">
              <a:alpha val="71000"/>
            </a:schemeClr>
          </a:solidFill>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l-PL" dirty="0" err="1">
                <a:solidFill>
                  <a:schemeClr val="bg1"/>
                </a:solidFill>
              </a:rPr>
              <a:t>numpy.convolve</a:t>
            </a:r>
            <a:r>
              <a:rPr lang="pl-PL" dirty="0">
                <a:solidFill>
                  <a:schemeClr val="bg1"/>
                </a:solidFill>
              </a:rPr>
              <a:t>(a, v, </a:t>
            </a:r>
            <a:r>
              <a:rPr lang="pl-PL" dirty="0" err="1">
                <a:solidFill>
                  <a:schemeClr val="bg1"/>
                </a:solidFill>
              </a:rPr>
              <a:t>mode</a:t>
            </a:r>
            <a:r>
              <a:rPr lang="pl-PL" dirty="0">
                <a:solidFill>
                  <a:schemeClr val="bg1"/>
                </a:solidFill>
              </a:rPr>
              <a:t>='</a:t>
            </a:r>
            <a:r>
              <a:rPr lang="pl-PL" dirty="0" err="1">
                <a:solidFill>
                  <a:schemeClr val="bg1"/>
                </a:solidFill>
              </a:rPr>
              <a:t>full</a:t>
            </a:r>
            <a:r>
              <a:rPr lang="pl-PL" dirty="0">
                <a:solidFill>
                  <a:schemeClr val="bg1"/>
                </a:solidFill>
              </a:rPr>
              <a:t>')[</a:t>
            </a:r>
            <a:r>
              <a:rPr lang="pl-PL" dirty="0" err="1">
                <a:solidFill>
                  <a:schemeClr val="bg1"/>
                </a:solidFill>
              </a:rPr>
              <a:t>source</a:t>
            </a:r>
            <a:r>
              <a:rPr lang="pl-PL" dirty="0">
                <a:solidFill>
                  <a:schemeClr val="bg1"/>
                </a:solidFill>
              </a:rPr>
              <a:t>]</a:t>
            </a:r>
          </a:p>
          <a:p>
            <a:r>
              <a:rPr lang="pl-PL" dirty="0" err="1">
                <a:solidFill>
                  <a:schemeClr val="bg1"/>
                </a:solidFill>
              </a:rPr>
              <a:t>Returns</a:t>
            </a:r>
            <a:r>
              <a:rPr lang="pl-PL" dirty="0">
                <a:solidFill>
                  <a:schemeClr val="bg1"/>
                </a:solidFill>
              </a:rPr>
              <a:t> the </a:t>
            </a:r>
            <a:r>
              <a:rPr lang="pl-PL" dirty="0" err="1">
                <a:solidFill>
                  <a:schemeClr val="bg1"/>
                </a:solidFill>
              </a:rPr>
              <a:t>discrete</a:t>
            </a:r>
            <a:r>
              <a:rPr lang="pl-PL" dirty="0">
                <a:solidFill>
                  <a:schemeClr val="bg1"/>
                </a:solidFill>
              </a:rPr>
              <a:t>, </a:t>
            </a:r>
            <a:r>
              <a:rPr lang="pl-PL" dirty="0" err="1">
                <a:solidFill>
                  <a:schemeClr val="bg1"/>
                </a:solidFill>
              </a:rPr>
              <a:t>linear</a:t>
            </a:r>
            <a:r>
              <a:rPr lang="pl-PL" dirty="0">
                <a:solidFill>
                  <a:schemeClr val="bg1"/>
                </a:solidFill>
              </a:rPr>
              <a:t> </a:t>
            </a:r>
            <a:r>
              <a:rPr lang="pl-PL" dirty="0" err="1">
                <a:solidFill>
                  <a:schemeClr val="bg1"/>
                </a:solidFill>
              </a:rPr>
              <a:t>convolution</a:t>
            </a:r>
            <a:r>
              <a:rPr lang="pl-PL" dirty="0">
                <a:solidFill>
                  <a:schemeClr val="bg1"/>
                </a:solidFill>
              </a:rPr>
              <a:t> of </a:t>
            </a:r>
            <a:r>
              <a:rPr lang="pl-PL" dirty="0" err="1">
                <a:solidFill>
                  <a:schemeClr val="bg1"/>
                </a:solidFill>
              </a:rPr>
              <a:t>two</a:t>
            </a:r>
            <a:r>
              <a:rPr lang="pl-PL" dirty="0">
                <a:solidFill>
                  <a:schemeClr val="bg1"/>
                </a:solidFill>
              </a:rPr>
              <a:t> one-</a:t>
            </a:r>
            <a:r>
              <a:rPr lang="pl-PL" dirty="0" err="1">
                <a:solidFill>
                  <a:schemeClr val="bg1"/>
                </a:solidFill>
              </a:rPr>
              <a:t>dimensional</a:t>
            </a:r>
            <a:r>
              <a:rPr lang="pl-PL" dirty="0">
                <a:solidFill>
                  <a:schemeClr val="bg1"/>
                </a:solidFill>
              </a:rPr>
              <a:t> </a:t>
            </a:r>
            <a:r>
              <a:rPr lang="pl-PL" dirty="0" err="1">
                <a:solidFill>
                  <a:schemeClr val="bg1"/>
                </a:solidFill>
              </a:rPr>
              <a:t>sequences</a:t>
            </a:r>
            <a:r>
              <a:rPr lang="pl-PL" dirty="0">
                <a:solidFill>
                  <a:schemeClr val="bg1"/>
                </a:solidFill>
              </a:rPr>
              <a:t>.</a:t>
            </a:r>
          </a:p>
          <a:p>
            <a:endParaRPr lang="pl-PL" dirty="0">
              <a:solidFill>
                <a:schemeClr val="bg1"/>
              </a:solidFill>
            </a:endParaRPr>
          </a:p>
          <a:p>
            <a:r>
              <a:rPr lang="pl-PL" dirty="0">
                <a:solidFill>
                  <a:schemeClr val="bg1"/>
                </a:solidFill>
              </a:rPr>
              <a:t>The </a:t>
            </a:r>
            <a:r>
              <a:rPr lang="pl-PL" dirty="0" err="1">
                <a:solidFill>
                  <a:schemeClr val="bg1"/>
                </a:solidFill>
              </a:rPr>
              <a:t>convolution</a:t>
            </a:r>
            <a:r>
              <a:rPr lang="pl-PL" dirty="0">
                <a:solidFill>
                  <a:schemeClr val="bg1"/>
                </a:solidFill>
              </a:rPr>
              <a:t> operator </a:t>
            </a:r>
            <a:r>
              <a:rPr lang="pl-PL" dirty="0" err="1">
                <a:solidFill>
                  <a:schemeClr val="bg1"/>
                </a:solidFill>
              </a:rPr>
              <a:t>is</a:t>
            </a:r>
            <a:r>
              <a:rPr lang="pl-PL" dirty="0">
                <a:solidFill>
                  <a:schemeClr val="bg1"/>
                </a:solidFill>
              </a:rPr>
              <a:t> </a:t>
            </a:r>
            <a:r>
              <a:rPr lang="pl-PL" dirty="0" err="1">
                <a:solidFill>
                  <a:schemeClr val="bg1"/>
                </a:solidFill>
              </a:rPr>
              <a:t>often</a:t>
            </a:r>
            <a:r>
              <a:rPr lang="pl-PL" dirty="0">
                <a:solidFill>
                  <a:schemeClr val="bg1"/>
                </a:solidFill>
              </a:rPr>
              <a:t> </a:t>
            </a:r>
            <a:r>
              <a:rPr lang="pl-PL" dirty="0" err="1">
                <a:solidFill>
                  <a:schemeClr val="bg1"/>
                </a:solidFill>
              </a:rPr>
              <a:t>seen</a:t>
            </a:r>
            <a:r>
              <a:rPr lang="pl-PL" dirty="0">
                <a:solidFill>
                  <a:schemeClr val="bg1"/>
                </a:solidFill>
              </a:rPr>
              <a:t> in </a:t>
            </a:r>
            <a:r>
              <a:rPr lang="pl-PL" dirty="0" err="1">
                <a:solidFill>
                  <a:schemeClr val="bg1"/>
                </a:solidFill>
              </a:rPr>
              <a:t>signal</a:t>
            </a:r>
            <a:r>
              <a:rPr lang="pl-PL" dirty="0">
                <a:solidFill>
                  <a:schemeClr val="bg1"/>
                </a:solidFill>
              </a:rPr>
              <a:t> </a:t>
            </a:r>
            <a:r>
              <a:rPr lang="pl-PL" dirty="0" err="1">
                <a:solidFill>
                  <a:schemeClr val="bg1"/>
                </a:solidFill>
              </a:rPr>
              <a:t>processing</a:t>
            </a:r>
            <a:r>
              <a:rPr lang="pl-PL" dirty="0">
                <a:solidFill>
                  <a:schemeClr val="bg1"/>
                </a:solidFill>
              </a:rPr>
              <a:t>, </a:t>
            </a:r>
            <a:r>
              <a:rPr lang="pl-PL" dirty="0" err="1">
                <a:solidFill>
                  <a:schemeClr val="bg1"/>
                </a:solidFill>
              </a:rPr>
              <a:t>where</a:t>
            </a:r>
            <a:r>
              <a:rPr lang="pl-PL" dirty="0">
                <a:solidFill>
                  <a:schemeClr val="bg1"/>
                </a:solidFill>
              </a:rPr>
              <a:t> </a:t>
            </a:r>
            <a:r>
              <a:rPr lang="pl-PL" dirty="0" err="1">
                <a:solidFill>
                  <a:schemeClr val="bg1"/>
                </a:solidFill>
              </a:rPr>
              <a:t>it</a:t>
            </a:r>
            <a:r>
              <a:rPr lang="pl-PL" dirty="0">
                <a:solidFill>
                  <a:schemeClr val="bg1"/>
                </a:solidFill>
              </a:rPr>
              <a:t> </a:t>
            </a:r>
            <a:r>
              <a:rPr lang="pl-PL" dirty="0" err="1">
                <a:solidFill>
                  <a:schemeClr val="bg1"/>
                </a:solidFill>
              </a:rPr>
              <a:t>models</a:t>
            </a:r>
            <a:r>
              <a:rPr lang="pl-PL" dirty="0">
                <a:solidFill>
                  <a:schemeClr val="bg1"/>
                </a:solidFill>
              </a:rPr>
              <a:t> the </a:t>
            </a:r>
            <a:r>
              <a:rPr lang="pl-PL" dirty="0" err="1">
                <a:solidFill>
                  <a:schemeClr val="bg1"/>
                </a:solidFill>
              </a:rPr>
              <a:t>effect</a:t>
            </a:r>
            <a:r>
              <a:rPr lang="pl-PL" dirty="0">
                <a:solidFill>
                  <a:schemeClr val="bg1"/>
                </a:solidFill>
              </a:rPr>
              <a:t> of a </a:t>
            </a:r>
            <a:r>
              <a:rPr lang="pl-PL" dirty="0" err="1">
                <a:solidFill>
                  <a:schemeClr val="bg1"/>
                </a:solidFill>
              </a:rPr>
              <a:t>linear</a:t>
            </a:r>
            <a:r>
              <a:rPr lang="pl-PL" dirty="0">
                <a:solidFill>
                  <a:schemeClr val="bg1"/>
                </a:solidFill>
              </a:rPr>
              <a:t> </a:t>
            </a:r>
            <a:r>
              <a:rPr lang="pl-PL" dirty="0" err="1">
                <a:solidFill>
                  <a:schemeClr val="bg1"/>
                </a:solidFill>
              </a:rPr>
              <a:t>time-invariant</a:t>
            </a:r>
            <a:r>
              <a:rPr lang="pl-PL" dirty="0">
                <a:solidFill>
                  <a:schemeClr val="bg1"/>
                </a:solidFill>
              </a:rPr>
              <a:t> system on a </a:t>
            </a:r>
            <a:r>
              <a:rPr lang="pl-PL" dirty="0" err="1">
                <a:solidFill>
                  <a:schemeClr val="bg1"/>
                </a:solidFill>
              </a:rPr>
              <a:t>signal</a:t>
            </a:r>
            <a:r>
              <a:rPr lang="pl-PL" dirty="0">
                <a:solidFill>
                  <a:schemeClr val="bg1"/>
                </a:solidFill>
              </a:rPr>
              <a:t> [R17]. In </a:t>
            </a:r>
            <a:r>
              <a:rPr lang="pl-PL" dirty="0" err="1">
                <a:solidFill>
                  <a:schemeClr val="bg1"/>
                </a:solidFill>
              </a:rPr>
              <a:t>probability</a:t>
            </a:r>
            <a:r>
              <a:rPr lang="pl-PL" dirty="0">
                <a:solidFill>
                  <a:schemeClr val="bg1"/>
                </a:solidFill>
              </a:rPr>
              <a:t> </a:t>
            </a:r>
            <a:r>
              <a:rPr lang="pl-PL" dirty="0" err="1">
                <a:solidFill>
                  <a:schemeClr val="bg1"/>
                </a:solidFill>
              </a:rPr>
              <a:t>theory</a:t>
            </a:r>
            <a:r>
              <a:rPr lang="pl-PL" dirty="0">
                <a:solidFill>
                  <a:schemeClr val="bg1"/>
                </a:solidFill>
              </a:rPr>
              <a:t>, the sum of </a:t>
            </a:r>
            <a:r>
              <a:rPr lang="pl-PL" dirty="0" err="1">
                <a:solidFill>
                  <a:schemeClr val="bg1"/>
                </a:solidFill>
              </a:rPr>
              <a:t>two</a:t>
            </a:r>
            <a:r>
              <a:rPr lang="pl-PL" dirty="0">
                <a:solidFill>
                  <a:schemeClr val="bg1"/>
                </a:solidFill>
              </a:rPr>
              <a:t> independent </a:t>
            </a:r>
            <a:r>
              <a:rPr lang="pl-PL" dirty="0" err="1">
                <a:solidFill>
                  <a:schemeClr val="bg1"/>
                </a:solidFill>
              </a:rPr>
              <a:t>random</a:t>
            </a:r>
            <a:r>
              <a:rPr lang="pl-PL" dirty="0">
                <a:solidFill>
                  <a:schemeClr val="bg1"/>
                </a:solidFill>
              </a:rPr>
              <a:t> </a:t>
            </a:r>
            <a:r>
              <a:rPr lang="pl-PL" dirty="0" err="1">
                <a:solidFill>
                  <a:schemeClr val="bg1"/>
                </a:solidFill>
              </a:rPr>
              <a:t>variables</a:t>
            </a:r>
            <a:r>
              <a:rPr lang="pl-PL" dirty="0">
                <a:solidFill>
                  <a:schemeClr val="bg1"/>
                </a:solidFill>
              </a:rPr>
              <a:t> </a:t>
            </a:r>
            <a:r>
              <a:rPr lang="pl-PL" dirty="0" err="1">
                <a:solidFill>
                  <a:schemeClr val="bg1"/>
                </a:solidFill>
              </a:rPr>
              <a:t>is</a:t>
            </a:r>
            <a:r>
              <a:rPr lang="pl-PL" dirty="0">
                <a:solidFill>
                  <a:schemeClr val="bg1"/>
                </a:solidFill>
              </a:rPr>
              <a:t> </a:t>
            </a:r>
            <a:r>
              <a:rPr lang="pl-PL" dirty="0" err="1">
                <a:solidFill>
                  <a:schemeClr val="bg1"/>
                </a:solidFill>
              </a:rPr>
              <a:t>distributed</a:t>
            </a:r>
            <a:r>
              <a:rPr lang="pl-PL" dirty="0">
                <a:solidFill>
                  <a:schemeClr val="bg1"/>
                </a:solidFill>
              </a:rPr>
              <a:t> </a:t>
            </a:r>
            <a:r>
              <a:rPr lang="pl-PL" dirty="0" err="1">
                <a:solidFill>
                  <a:schemeClr val="bg1"/>
                </a:solidFill>
              </a:rPr>
              <a:t>according</a:t>
            </a:r>
            <a:r>
              <a:rPr lang="pl-PL" dirty="0">
                <a:solidFill>
                  <a:schemeClr val="bg1"/>
                </a:solidFill>
              </a:rPr>
              <a:t> to the </a:t>
            </a:r>
            <a:r>
              <a:rPr lang="pl-PL" dirty="0" err="1">
                <a:solidFill>
                  <a:schemeClr val="bg1"/>
                </a:solidFill>
              </a:rPr>
              <a:t>convolution</a:t>
            </a:r>
            <a:r>
              <a:rPr lang="pl-PL" dirty="0">
                <a:solidFill>
                  <a:schemeClr val="bg1"/>
                </a:solidFill>
              </a:rPr>
              <a:t> of </a:t>
            </a:r>
            <a:r>
              <a:rPr lang="pl-PL" dirty="0" err="1">
                <a:solidFill>
                  <a:schemeClr val="bg1"/>
                </a:solidFill>
              </a:rPr>
              <a:t>their</a:t>
            </a:r>
            <a:r>
              <a:rPr lang="pl-PL" dirty="0">
                <a:solidFill>
                  <a:schemeClr val="bg1"/>
                </a:solidFill>
              </a:rPr>
              <a:t> </a:t>
            </a:r>
            <a:r>
              <a:rPr lang="pl-PL" dirty="0" err="1">
                <a:solidFill>
                  <a:schemeClr val="bg1"/>
                </a:solidFill>
              </a:rPr>
              <a:t>individual</a:t>
            </a:r>
            <a:r>
              <a:rPr lang="pl-PL" dirty="0">
                <a:solidFill>
                  <a:schemeClr val="bg1"/>
                </a:solidFill>
              </a:rPr>
              <a:t> </a:t>
            </a:r>
            <a:r>
              <a:rPr lang="pl-PL" dirty="0" err="1">
                <a:solidFill>
                  <a:schemeClr val="bg1"/>
                </a:solidFill>
              </a:rPr>
              <a:t>distributions</a:t>
            </a:r>
            <a:r>
              <a:rPr lang="pl-PL" dirty="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38465212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 why we care</a:t>
            </a:r>
            <a:endParaRPr lang="en-US" dirty="0"/>
          </a:p>
        </p:txBody>
      </p:sp>
      <p:pic>
        <p:nvPicPr>
          <p:cNvPr id="5" name="Picture 4" descr="imag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5588" y="943046"/>
            <a:ext cx="4127500" cy="1968500"/>
          </a:xfrm>
          <a:prstGeom prst="rect">
            <a:avLst/>
          </a:prstGeom>
        </p:spPr>
      </p:pic>
      <p:sp>
        <p:nvSpPr>
          <p:cNvPr id="6" name="TextBox 5"/>
          <p:cNvSpPr txBox="1"/>
          <p:nvPr/>
        </p:nvSpPr>
        <p:spPr>
          <a:xfrm>
            <a:off x="1981200" y="2946828"/>
            <a:ext cx="3351624" cy="923330"/>
          </a:xfrm>
          <a:prstGeom prst="rect">
            <a:avLst/>
          </a:prstGeom>
          <a:noFill/>
        </p:spPr>
        <p:txBody>
          <a:bodyPr wrap="none" rtlCol="0">
            <a:spAutoFit/>
          </a:bodyPr>
          <a:lstStyle/>
          <a:p>
            <a:r>
              <a:rPr lang="en-US" dirty="0"/>
              <a:t>Take Any Input Sequence x[n]</a:t>
            </a:r>
          </a:p>
          <a:p>
            <a:r>
              <a:rPr lang="en-US" dirty="0"/>
              <a:t>Filter for what you want with h[n]</a:t>
            </a:r>
          </a:p>
          <a:p>
            <a:r>
              <a:rPr lang="en-US" dirty="0"/>
              <a:t>Get result y[n]</a:t>
            </a:r>
          </a:p>
        </p:txBody>
      </p:sp>
      <p:sp>
        <p:nvSpPr>
          <p:cNvPr id="9" name="TextBox 8"/>
          <p:cNvSpPr txBox="1"/>
          <p:nvPr/>
        </p:nvSpPr>
        <p:spPr>
          <a:xfrm>
            <a:off x="2123750" y="4092749"/>
            <a:ext cx="8087050" cy="1754327"/>
          </a:xfrm>
          <a:prstGeom prst="rect">
            <a:avLst/>
          </a:prstGeom>
          <a:noFill/>
        </p:spPr>
        <p:txBody>
          <a:bodyPr wrap="square" rtlCol="0">
            <a:spAutoFit/>
          </a:bodyPr>
          <a:lstStyle/>
          <a:p>
            <a:r>
              <a:rPr lang="en-US" b="1" dirty="0"/>
              <a:t>h[n]	</a:t>
            </a:r>
            <a:r>
              <a:rPr lang="en-US" dirty="0"/>
              <a:t>					</a:t>
            </a:r>
            <a:r>
              <a:rPr lang="en-US" b="1" dirty="0"/>
              <a:t>Result</a:t>
            </a:r>
          </a:p>
          <a:p>
            <a:endParaRPr lang="en-US" dirty="0"/>
          </a:p>
          <a:p>
            <a:r>
              <a:rPr lang="en-US" dirty="0"/>
              <a:t>1/W,1/W,1/W,1/W			Low pass filter or moving average, with 1/W cutoff</a:t>
            </a:r>
          </a:p>
          <a:p>
            <a:r>
              <a:rPr lang="en-US" dirty="0"/>
              <a:t>(a1,a2,…a10)				Any linear weighted sum</a:t>
            </a:r>
          </a:p>
          <a:p>
            <a:r>
              <a:rPr lang="en-US" dirty="0"/>
              <a:t>1, -1						Differential</a:t>
            </a:r>
          </a:p>
          <a:p>
            <a:r>
              <a:rPr lang="en-US" dirty="0"/>
              <a:t>Any sequence				Cross-correlation, allows you to look for similar pattern</a:t>
            </a:r>
          </a:p>
        </p:txBody>
      </p:sp>
      <p:sp>
        <p:nvSpPr>
          <p:cNvPr id="7" name="TextBox 6"/>
          <p:cNvSpPr txBox="1"/>
          <p:nvPr/>
        </p:nvSpPr>
        <p:spPr>
          <a:xfrm>
            <a:off x="7733089" y="2990767"/>
            <a:ext cx="2461131" cy="1384995"/>
          </a:xfrm>
          <a:prstGeom prst="rect">
            <a:avLst/>
          </a:prstGeom>
          <a:noFill/>
        </p:spPr>
        <p:txBody>
          <a:bodyPr wrap="none" rtlCol="0">
            <a:spAutoFit/>
          </a:bodyPr>
          <a:lstStyle/>
          <a:p>
            <a:r>
              <a:rPr lang="en-US" sz="2800" dirty="0"/>
              <a:t>FIR:</a:t>
            </a:r>
          </a:p>
          <a:p>
            <a:r>
              <a:rPr lang="en-US" sz="2800" dirty="0"/>
              <a:t>Finite Impulse </a:t>
            </a:r>
          </a:p>
          <a:p>
            <a:r>
              <a:rPr lang="en-US" sz="2800" dirty="0"/>
              <a:t>Response Filter</a:t>
            </a:r>
          </a:p>
        </p:txBody>
      </p:sp>
    </p:spTree>
    <p:extLst>
      <p:ext uri="{BB962C8B-B14F-4D97-AF65-F5344CB8AC3E}">
        <p14:creationId xmlns:p14="http://schemas.microsoft.com/office/powerpoint/2010/main" val="3841599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Convolution</a:t>
            </a:r>
            <a:endParaRPr lang="en-US" dirty="0"/>
          </a:p>
        </p:txBody>
      </p:sp>
      <p:pic>
        <p:nvPicPr>
          <p:cNvPr id="4" name="Picture 3" descr="E_7_6.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402" y="1547563"/>
            <a:ext cx="8953679" cy="1839540"/>
          </a:xfrm>
          <a:prstGeom prst="rect">
            <a:avLst/>
          </a:prstGeom>
        </p:spPr>
      </p:pic>
      <p:pic>
        <p:nvPicPr>
          <p:cNvPr id="5" name="Picture 4" descr="E_7_8.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322" y="3786378"/>
            <a:ext cx="8717747" cy="1417765"/>
          </a:xfrm>
          <a:prstGeom prst="rect">
            <a:avLst/>
          </a:prstGeom>
        </p:spPr>
      </p:pic>
    </p:spTree>
    <p:extLst>
      <p:ext uri="{BB962C8B-B14F-4D97-AF65-F5344CB8AC3E}">
        <p14:creationId xmlns:p14="http://schemas.microsoft.com/office/powerpoint/2010/main" val="4053730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89367"/>
            <a:ext cx="8229600" cy="668408"/>
          </a:xfrm>
        </p:spPr>
        <p:txBody>
          <a:bodyPr/>
          <a:lstStyle/>
          <a:p>
            <a:r>
              <a:rPr lang="en-US" dirty="0" smtClean="0"/>
              <a:t>Converting From Time Sequence Data to Features</a:t>
            </a:r>
            <a:endParaRPr lang="en-US" dirty="0"/>
          </a:p>
        </p:txBody>
      </p:sp>
      <p:sp>
        <p:nvSpPr>
          <p:cNvPr id="3" name="TextBox 2"/>
          <p:cNvSpPr txBox="1"/>
          <p:nvPr/>
        </p:nvSpPr>
        <p:spPr>
          <a:xfrm>
            <a:off x="1698960" y="1149937"/>
            <a:ext cx="2377574" cy="2031325"/>
          </a:xfrm>
          <a:prstGeom prst="rect">
            <a:avLst/>
          </a:prstGeom>
          <a:noFill/>
        </p:spPr>
        <p:txBody>
          <a:bodyPr wrap="none" rtlCol="0">
            <a:spAutoFit/>
          </a:bodyPr>
          <a:lstStyle/>
          <a:p>
            <a:r>
              <a:rPr lang="en-US" dirty="0"/>
              <a:t>Many Types of data</a:t>
            </a:r>
            <a:br>
              <a:rPr lang="en-US" dirty="0"/>
            </a:br>
            <a:r>
              <a:rPr lang="en-US" dirty="0"/>
              <a:t> are signals in time</a:t>
            </a:r>
          </a:p>
          <a:p>
            <a:endParaRPr lang="en-US" dirty="0"/>
          </a:p>
          <a:p>
            <a:pPr marL="285750" indent="-285750">
              <a:buFontTx/>
              <a:buChar char="•"/>
            </a:pPr>
            <a:r>
              <a:rPr lang="en-US" dirty="0"/>
              <a:t>Stock market</a:t>
            </a:r>
          </a:p>
          <a:p>
            <a:pPr marL="285750" indent="-285750">
              <a:buFontTx/>
              <a:buChar char="•"/>
            </a:pPr>
            <a:r>
              <a:rPr lang="en-US" dirty="0"/>
              <a:t>Temperature</a:t>
            </a:r>
          </a:p>
          <a:p>
            <a:pPr marL="285750" indent="-285750">
              <a:buFontTx/>
              <a:buChar char="•"/>
            </a:pPr>
            <a:r>
              <a:rPr lang="en-US" dirty="0"/>
              <a:t>Instrument readings</a:t>
            </a:r>
          </a:p>
          <a:p>
            <a:pPr marL="285750" indent="-285750">
              <a:buFontTx/>
              <a:buChar char="•"/>
            </a:pPr>
            <a:endParaRPr lang="en-US" dirty="0"/>
          </a:p>
        </p:txBody>
      </p:sp>
      <p:pic>
        <p:nvPicPr>
          <p:cNvPr id="4" name="Picture 3" descr="fig2a.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228" y="3237049"/>
            <a:ext cx="1783047" cy="1653443"/>
          </a:xfrm>
          <a:prstGeom prst="rect">
            <a:avLst/>
          </a:prstGeom>
        </p:spPr>
      </p:pic>
      <p:sp>
        <p:nvSpPr>
          <p:cNvPr id="5" name="TextBox 4"/>
          <p:cNvSpPr txBox="1"/>
          <p:nvPr/>
        </p:nvSpPr>
        <p:spPr>
          <a:xfrm>
            <a:off x="1751880" y="5157523"/>
            <a:ext cx="1934394" cy="646331"/>
          </a:xfrm>
          <a:prstGeom prst="rect">
            <a:avLst/>
          </a:prstGeom>
          <a:noFill/>
        </p:spPr>
        <p:txBody>
          <a:bodyPr wrap="none" rtlCol="0">
            <a:spAutoFit/>
          </a:bodyPr>
          <a:lstStyle/>
          <a:p>
            <a:r>
              <a:rPr lang="en-US" dirty="0"/>
              <a:t>Continuous signals</a:t>
            </a:r>
          </a:p>
          <a:p>
            <a:r>
              <a:rPr lang="en-US" dirty="0"/>
              <a:t>x(t)</a:t>
            </a:r>
          </a:p>
        </p:txBody>
      </p:sp>
      <p:pic>
        <p:nvPicPr>
          <p:cNvPr id="6" name="Picture 5" descr="img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6744" y="3254690"/>
            <a:ext cx="2052323" cy="1153145"/>
          </a:xfrm>
          <a:prstGeom prst="rect">
            <a:avLst/>
          </a:prstGeom>
        </p:spPr>
      </p:pic>
      <p:sp>
        <p:nvSpPr>
          <p:cNvPr id="7" name="TextBox 6"/>
          <p:cNvSpPr txBox="1"/>
          <p:nvPr/>
        </p:nvSpPr>
        <p:spPr>
          <a:xfrm>
            <a:off x="4217654" y="5157523"/>
            <a:ext cx="2287180" cy="646331"/>
          </a:xfrm>
          <a:prstGeom prst="rect">
            <a:avLst/>
          </a:prstGeom>
          <a:noFill/>
        </p:spPr>
        <p:txBody>
          <a:bodyPr wrap="none" rtlCol="0">
            <a:spAutoFit/>
          </a:bodyPr>
          <a:lstStyle/>
          <a:p>
            <a:r>
              <a:rPr lang="en-US" dirty="0"/>
              <a:t>Sampled signals (data)</a:t>
            </a:r>
          </a:p>
          <a:p>
            <a:r>
              <a:rPr lang="en-US" dirty="0"/>
              <a:t>x(</a:t>
            </a:r>
            <a:r>
              <a:rPr lang="en-US" dirty="0" err="1"/>
              <a:t>nT</a:t>
            </a:r>
            <a:r>
              <a:rPr lang="en-US" dirty="0"/>
              <a:t>)</a:t>
            </a:r>
          </a:p>
        </p:txBody>
      </p:sp>
      <p:sp>
        <p:nvSpPr>
          <p:cNvPr id="8" name="TextBox 7"/>
          <p:cNvSpPr txBox="1"/>
          <p:nvPr/>
        </p:nvSpPr>
        <p:spPr>
          <a:xfrm>
            <a:off x="4341260" y="1164539"/>
            <a:ext cx="1937325" cy="1477328"/>
          </a:xfrm>
          <a:prstGeom prst="rect">
            <a:avLst/>
          </a:prstGeom>
          <a:noFill/>
        </p:spPr>
        <p:txBody>
          <a:bodyPr wrap="none" rtlCol="0">
            <a:spAutoFit/>
          </a:bodyPr>
          <a:lstStyle/>
          <a:p>
            <a:r>
              <a:rPr lang="en-US" dirty="0"/>
              <a:t>Sometimes we </a:t>
            </a:r>
            <a:br>
              <a:rPr lang="en-US" dirty="0"/>
            </a:br>
            <a:r>
              <a:rPr lang="en-US" dirty="0"/>
              <a:t>sample them, </a:t>
            </a:r>
            <a:br>
              <a:rPr lang="en-US" dirty="0"/>
            </a:br>
            <a:r>
              <a:rPr lang="en-US" dirty="0"/>
              <a:t>record at intervals </a:t>
            </a:r>
            <a:br>
              <a:rPr lang="en-US" dirty="0"/>
            </a:br>
            <a:r>
              <a:rPr lang="en-US" dirty="0"/>
              <a:t>of T</a:t>
            </a:r>
          </a:p>
          <a:p>
            <a:pPr marL="285750" indent="-285750">
              <a:buFontTx/>
              <a:buChar char="•"/>
            </a:pPr>
            <a:endParaRPr lang="en-US" dirty="0"/>
          </a:p>
        </p:txBody>
      </p:sp>
      <p:sp>
        <p:nvSpPr>
          <p:cNvPr id="9" name="TextBox 8"/>
          <p:cNvSpPr txBox="1"/>
          <p:nvPr/>
        </p:nvSpPr>
        <p:spPr>
          <a:xfrm>
            <a:off x="6584154" y="1108579"/>
            <a:ext cx="1685077" cy="1200329"/>
          </a:xfrm>
          <a:prstGeom prst="rect">
            <a:avLst/>
          </a:prstGeom>
          <a:noFill/>
        </p:spPr>
        <p:txBody>
          <a:bodyPr wrap="none" rtlCol="0">
            <a:spAutoFit/>
          </a:bodyPr>
          <a:lstStyle/>
          <a:p>
            <a:r>
              <a:rPr lang="en-US" dirty="0"/>
              <a:t>We get a </a:t>
            </a:r>
          </a:p>
          <a:p>
            <a:r>
              <a:rPr lang="en-US" dirty="0"/>
              <a:t>list in a table,</a:t>
            </a:r>
            <a:br>
              <a:rPr lang="en-US" dirty="0"/>
            </a:br>
            <a:r>
              <a:rPr lang="en-US" dirty="0"/>
              <a:t>array,  or vector</a:t>
            </a:r>
          </a:p>
          <a:p>
            <a:pPr marL="285750" indent="-285750">
              <a:buFontTx/>
              <a:buChar char="•"/>
            </a:pPr>
            <a:endParaRPr lang="en-US" dirty="0"/>
          </a:p>
        </p:txBody>
      </p:sp>
      <p:sp>
        <p:nvSpPr>
          <p:cNvPr id="10" name="TextBox 9"/>
          <p:cNvSpPr txBox="1"/>
          <p:nvPr/>
        </p:nvSpPr>
        <p:spPr>
          <a:xfrm>
            <a:off x="6895182" y="4976081"/>
            <a:ext cx="1776636" cy="646331"/>
          </a:xfrm>
          <a:prstGeom prst="rect">
            <a:avLst/>
          </a:prstGeom>
          <a:noFill/>
        </p:spPr>
        <p:txBody>
          <a:bodyPr wrap="none" rtlCol="0">
            <a:spAutoFit/>
          </a:bodyPr>
          <a:lstStyle/>
          <a:p>
            <a:r>
              <a:rPr lang="en-US" dirty="0"/>
              <a:t>Discrete data </a:t>
            </a:r>
          </a:p>
          <a:p>
            <a:r>
              <a:rPr lang="en-US" dirty="0" err="1"/>
              <a:t>x</a:t>
            </a:r>
            <a:r>
              <a:rPr lang="en-US" baseline="-25000" dirty="0" err="1"/>
              <a:t>n</a:t>
            </a:r>
            <a:r>
              <a:rPr lang="en-US" dirty="0"/>
              <a:t> = x1, x2, x3,  …</a:t>
            </a:r>
          </a:p>
        </p:txBody>
      </p:sp>
      <p:pic>
        <p:nvPicPr>
          <p:cNvPr id="11" name="Picture 10" descr="image9_121.png"/>
          <p:cNvPicPr>
            <a:picLocks noChangeAspect="1"/>
          </p:cNvPicPr>
          <p:nvPr/>
        </p:nvPicPr>
        <p:blipFill rotWithShape="1">
          <a:blip r:embed="rId4">
            <a:extLst>
              <a:ext uri="{28A0092B-C50C-407E-A947-70E740481C1C}">
                <a14:useLocalDpi xmlns:a14="http://schemas.microsoft.com/office/drawing/2010/main" val="0"/>
              </a:ext>
            </a:extLst>
          </a:blip>
          <a:srcRect l="1622" t="12334" r="73728"/>
          <a:stretch/>
        </p:blipFill>
        <p:spPr>
          <a:xfrm>
            <a:off x="6806982" y="2844894"/>
            <a:ext cx="996762" cy="1922110"/>
          </a:xfrm>
          <a:prstGeom prst="rect">
            <a:avLst/>
          </a:prstGeom>
        </p:spPr>
      </p:pic>
      <p:sp>
        <p:nvSpPr>
          <p:cNvPr id="12" name="TextBox 11"/>
          <p:cNvSpPr txBox="1"/>
          <p:nvPr/>
        </p:nvSpPr>
        <p:spPr>
          <a:xfrm>
            <a:off x="5488298" y="5745898"/>
            <a:ext cx="2743209" cy="369332"/>
          </a:xfrm>
          <a:prstGeom prst="rect">
            <a:avLst/>
          </a:prstGeom>
          <a:noFill/>
        </p:spPr>
        <p:txBody>
          <a:bodyPr wrap="none" rtlCol="0">
            <a:spAutoFit/>
          </a:bodyPr>
          <a:lstStyle/>
          <a:p>
            <a:r>
              <a:rPr lang="en-US" dirty="0"/>
              <a:t>(might lose time reference)</a:t>
            </a:r>
          </a:p>
        </p:txBody>
      </p:sp>
      <p:cxnSp>
        <p:nvCxnSpPr>
          <p:cNvPr id="14" name="Straight Arrow Connector 13"/>
          <p:cNvCxnSpPr/>
          <p:nvPr/>
        </p:nvCxnSpPr>
        <p:spPr>
          <a:xfrm>
            <a:off x="8049755" y="3551726"/>
            <a:ext cx="66345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8801412" y="1061732"/>
            <a:ext cx="1672549" cy="1200329"/>
          </a:xfrm>
          <a:prstGeom prst="rect">
            <a:avLst/>
          </a:prstGeom>
          <a:noFill/>
        </p:spPr>
        <p:txBody>
          <a:bodyPr wrap="square" rtlCol="0">
            <a:spAutoFit/>
          </a:bodyPr>
          <a:lstStyle/>
          <a:p>
            <a:r>
              <a:rPr lang="en-US" dirty="0"/>
              <a:t>What we  want </a:t>
            </a:r>
            <a:br>
              <a:rPr lang="en-US" dirty="0"/>
            </a:br>
            <a:r>
              <a:rPr lang="en-US" dirty="0"/>
              <a:t>(for now): features and characteristics</a:t>
            </a:r>
          </a:p>
        </p:txBody>
      </p:sp>
      <p:sp>
        <p:nvSpPr>
          <p:cNvPr id="16" name="TextBox 15"/>
          <p:cNvSpPr txBox="1"/>
          <p:nvPr/>
        </p:nvSpPr>
        <p:spPr>
          <a:xfrm>
            <a:off x="8739268" y="2734740"/>
            <a:ext cx="1928733" cy="2031325"/>
          </a:xfrm>
          <a:prstGeom prst="rect">
            <a:avLst/>
          </a:prstGeom>
          <a:noFill/>
        </p:spPr>
        <p:txBody>
          <a:bodyPr wrap="none" rtlCol="0">
            <a:spAutoFit/>
          </a:bodyPr>
          <a:lstStyle/>
          <a:p>
            <a:r>
              <a:rPr lang="en-US" dirty="0"/>
              <a:t>For example:</a:t>
            </a:r>
          </a:p>
          <a:p>
            <a:pPr marL="285750" indent="-285750">
              <a:buFont typeface="Arial"/>
              <a:buChar char="•"/>
            </a:pPr>
            <a:r>
              <a:rPr lang="en-US" dirty="0"/>
              <a:t>Means</a:t>
            </a:r>
          </a:p>
          <a:p>
            <a:pPr marL="285750" indent="-285750">
              <a:buFont typeface="Arial"/>
              <a:buChar char="•"/>
            </a:pPr>
            <a:r>
              <a:rPr lang="en-US" dirty="0"/>
              <a:t>Variances</a:t>
            </a:r>
          </a:p>
          <a:p>
            <a:pPr marL="285750" indent="-285750">
              <a:buFont typeface="Arial"/>
              <a:buChar char="•"/>
            </a:pPr>
            <a:r>
              <a:rPr lang="en-US" dirty="0"/>
              <a:t>Patten matches</a:t>
            </a:r>
          </a:p>
          <a:p>
            <a:pPr marL="285750" indent="-285750">
              <a:buFont typeface="Arial"/>
              <a:buChar char="•"/>
            </a:pPr>
            <a:r>
              <a:rPr lang="en-US" dirty="0"/>
              <a:t>Changes</a:t>
            </a:r>
          </a:p>
          <a:p>
            <a:pPr marL="285750" indent="-285750">
              <a:buFont typeface="Arial"/>
              <a:buChar char="•"/>
            </a:pPr>
            <a:r>
              <a:rPr lang="en-US" dirty="0"/>
              <a:t>accumulation</a:t>
            </a:r>
          </a:p>
          <a:p>
            <a:pPr marL="285750" indent="-285750">
              <a:buFont typeface="Arial"/>
              <a:buChar char="•"/>
            </a:pPr>
            <a:r>
              <a:rPr lang="en-US" dirty="0"/>
              <a:t>Frequency</a:t>
            </a:r>
          </a:p>
        </p:txBody>
      </p:sp>
      <p:sp>
        <p:nvSpPr>
          <p:cNvPr id="13" name="Rectangle 12"/>
          <p:cNvSpPr/>
          <p:nvPr/>
        </p:nvSpPr>
        <p:spPr>
          <a:xfrm>
            <a:off x="4076534" y="857776"/>
            <a:ext cx="6591466" cy="52574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300776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descr="F_7_8.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0975" y="1629970"/>
            <a:ext cx="7061200" cy="3962400"/>
          </a:xfrm>
          <a:prstGeom prst="rect">
            <a:avLst/>
          </a:prstGeom>
        </p:spPr>
      </p:pic>
    </p:spTree>
    <p:extLst>
      <p:ext uri="{BB962C8B-B14F-4D97-AF65-F5344CB8AC3E}">
        <p14:creationId xmlns:p14="http://schemas.microsoft.com/office/powerpoint/2010/main" val="10367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descr="F_7_9.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0416" y="943047"/>
            <a:ext cx="5437599" cy="4774477"/>
          </a:xfrm>
          <a:prstGeom prst="rect">
            <a:avLst/>
          </a:prstGeom>
        </p:spPr>
      </p:pic>
    </p:spTree>
    <p:extLst>
      <p:ext uri="{BB962C8B-B14F-4D97-AF65-F5344CB8AC3E}">
        <p14:creationId xmlns:p14="http://schemas.microsoft.com/office/powerpoint/2010/main" val="5263061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Picture 7" descr="F_7_10.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9342" y="1109025"/>
            <a:ext cx="6578600" cy="4902200"/>
          </a:xfrm>
          <a:prstGeom prst="rect">
            <a:avLst/>
          </a:prstGeom>
        </p:spPr>
      </p:pic>
    </p:spTree>
    <p:extLst>
      <p:ext uri="{BB962C8B-B14F-4D97-AF65-F5344CB8AC3E}">
        <p14:creationId xmlns:p14="http://schemas.microsoft.com/office/powerpoint/2010/main" val="18609411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 Code Example with Convolution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97995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964" y="195031"/>
            <a:ext cx="4834722" cy="668408"/>
          </a:xfrm>
        </p:spPr>
        <p:txBody>
          <a:bodyPr>
            <a:normAutofit/>
          </a:bodyPr>
          <a:lstStyle/>
          <a:p>
            <a:r>
              <a:rPr lang="en-US" dirty="0" smtClean="0"/>
              <a:t>Another LTI System</a:t>
            </a:r>
            <a:endParaRPr lang="en-US" dirty="0"/>
          </a:p>
        </p:txBody>
      </p:sp>
      <p:sp>
        <p:nvSpPr>
          <p:cNvPr id="3" name="Content Placeholder 2"/>
          <p:cNvSpPr>
            <a:spLocks noGrp="1"/>
          </p:cNvSpPr>
          <p:nvPr>
            <p:ph idx="1"/>
          </p:nvPr>
        </p:nvSpPr>
        <p:spPr>
          <a:xfrm>
            <a:off x="1865769" y="898722"/>
            <a:ext cx="4226924" cy="4517113"/>
          </a:xfrm>
        </p:spPr>
        <p:txBody>
          <a:bodyPr>
            <a:normAutofit/>
          </a:bodyPr>
          <a:lstStyle/>
          <a:p>
            <a:r>
              <a:rPr lang="en-US" dirty="0"/>
              <a:t>Discrete data </a:t>
            </a:r>
            <a:r>
              <a:rPr lang="en-US" dirty="0" err="1"/>
              <a:t>x</a:t>
            </a:r>
            <a:r>
              <a:rPr lang="en-US" baseline="-25000" dirty="0" err="1" smtClean="0"/>
              <a:t>n</a:t>
            </a:r>
            <a:r>
              <a:rPr lang="en-US" dirty="0" smtClean="0"/>
              <a:t> </a:t>
            </a:r>
            <a:r>
              <a:rPr lang="en-US" dirty="0"/>
              <a:t>= x1, x2, x3,  </a:t>
            </a:r>
            <a:r>
              <a:rPr lang="en-US" dirty="0" smtClean="0"/>
              <a:t>…</a:t>
            </a:r>
          </a:p>
          <a:p>
            <a:endParaRPr lang="en-US" dirty="0"/>
          </a:p>
          <a:p>
            <a:endParaRPr lang="en-US" dirty="0" smtClean="0"/>
          </a:p>
        </p:txBody>
      </p:sp>
      <p:pic>
        <p:nvPicPr>
          <p:cNvPr id="6" name="Picture 5" descr="figure627.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432" y="4096510"/>
            <a:ext cx="2910019" cy="1748335"/>
          </a:xfrm>
          <a:prstGeom prst="rect">
            <a:avLst/>
          </a:prstGeom>
        </p:spPr>
      </p:pic>
      <p:cxnSp>
        <p:nvCxnSpPr>
          <p:cNvPr id="8" name="Straight Connector 7"/>
          <p:cNvCxnSpPr/>
          <p:nvPr/>
        </p:nvCxnSpPr>
        <p:spPr>
          <a:xfrm>
            <a:off x="-5416195" y="3627227"/>
            <a:ext cx="4945089"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217364" y="5877498"/>
            <a:ext cx="820528" cy="369332"/>
          </a:xfrm>
          <a:prstGeom prst="rect">
            <a:avLst/>
          </a:prstGeom>
          <a:noFill/>
        </p:spPr>
        <p:txBody>
          <a:bodyPr wrap="square" rtlCol="0">
            <a:spAutoFit/>
          </a:bodyPr>
          <a:lstStyle/>
          <a:p>
            <a:r>
              <a:rPr lang="en-US" dirty="0"/>
              <a:t>mean</a:t>
            </a:r>
          </a:p>
        </p:txBody>
      </p:sp>
      <p:cxnSp>
        <p:nvCxnSpPr>
          <p:cNvPr id="11" name="Straight Arrow Connector 10"/>
          <p:cNvCxnSpPr/>
          <p:nvPr/>
        </p:nvCxnSpPr>
        <p:spPr>
          <a:xfrm>
            <a:off x="-2153480" y="4333154"/>
            <a:ext cx="0" cy="125109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153480" y="3738665"/>
            <a:ext cx="46354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689940" y="4641717"/>
            <a:ext cx="463540"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2430665" y="784273"/>
            <a:ext cx="1213301" cy="2091001"/>
          </a:xfrm>
          <a:prstGeom prst="rect">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TextBox 25"/>
          <p:cNvSpPr txBox="1"/>
          <p:nvPr/>
        </p:nvSpPr>
        <p:spPr>
          <a:xfrm>
            <a:off x="-2624702" y="5738999"/>
            <a:ext cx="1950286" cy="646331"/>
          </a:xfrm>
          <a:prstGeom prst="rect">
            <a:avLst/>
          </a:prstGeom>
          <a:noFill/>
        </p:spPr>
        <p:txBody>
          <a:bodyPr wrap="none" rtlCol="0">
            <a:spAutoFit/>
          </a:bodyPr>
          <a:lstStyle/>
          <a:p>
            <a:r>
              <a:rPr lang="en-US" dirty="0"/>
              <a:t>W =size of window</a:t>
            </a:r>
          </a:p>
          <a:p>
            <a:endParaRPr lang="en-US" dirty="0"/>
          </a:p>
        </p:txBody>
      </p:sp>
      <p:cxnSp>
        <p:nvCxnSpPr>
          <p:cNvPr id="28" name="Straight Arrow Connector 27"/>
          <p:cNvCxnSpPr/>
          <p:nvPr/>
        </p:nvCxnSpPr>
        <p:spPr>
          <a:xfrm>
            <a:off x="-2624702" y="3627227"/>
            <a:ext cx="1213301"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flipV="1">
            <a:off x="-2430665" y="4044441"/>
            <a:ext cx="1586366" cy="9142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5135989" y="4024570"/>
            <a:ext cx="2652576" cy="1754327"/>
          </a:xfrm>
          <a:prstGeom prst="rect">
            <a:avLst/>
          </a:prstGeom>
          <a:noFill/>
        </p:spPr>
        <p:txBody>
          <a:bodyPr wrap="square" rtlCol="0">
            <a:spAutoFit/>
          </a:bodyPr>
          <a:lstStyle/>
          <a:p>
            <a:endParaRPr lang="en-US" dirty="0"/>
          </a:p>
          <a:p>
            <a:r>
              <a:rPr lang="en-US" dirty="0"/>
              <a:t>alpha = smoothing factor </a:t>
            </a:r>
            <a:br>
              <a:rPr lang="en-US" dirty="0"/>
            </a:br>
            <a:r>
              <a:rPr lang="en-US" dirty="0"/>
              <a:t>of 2/(W+1)</a:t>
            </a:r>
          </a:p>
          <a:p>
            <a:endParaRPr lang="en-US" dirty="0"/>
          </a:p>
          <a:p>
            <a:r>
              <a:rPr lang="en-US" dirty="0"/>
              <a:t>W is number of time periods</a:t>
            </a:r>
          </a:p>
        </p:txBody>
      </p:sp>
      <p:sp>
        <p:nvSpPr>
          <p:cNvPr id="5" name="TextBox 4"/>
          <p:cNvSpPr txBox="1"/>
          <p:nvPr/>
        </p:nvSpPr>
        <p:spPr>
          <a:xfrm>
            <a:off x="6660999" y="1918139"/>
            <a:ext cx="551992" cy="369332"/>
          </a:xfrm>
          <a:prstGeom prst="rect">
            <a:avLst/>
          </a:prstGeom>
          <a:noFill/>
        </p:spPr>
        <p:txBody>
          <a:bodyPr wrap="none" rtlCol="0">
            <a:spAutoFit/>
          </a:bodyPr>
          <a:lstStyle/>
          <a:p>
            <a:r>
              <a:rPr lang="en-US" dirty="0"/>
              <a:t>y[n]</a:t>
            </a:r>
          </a:p>
        </p:txBody>
      </p:sp>
      <p:sp>
        <p:nvSpPr>
          <p:cNvPr id="7" name="TextBox 6"/>
          <p:cNvSpPr txBox="1"/>
          <p:nvPr/>
        </p:nvSpPr>
        <p:spPr>
          <a:xfrm>
            <a:off x="1719651" y="1918139"/>
            <a:ext cx="547483" cy="369332"/>
          </a:xfrm>
          <a:prstGeom prst="rect">
            <a:avLst/>
          </a:prstGeom>
          <a:noFill/>
        </p:spPr>
        <p:txBody>
          <a:bodyPr wrap="none" rtlCol="0">
            <a:spAutoFit/>
          </a:bodyPr>
          <a:lstStyle/>
          <a:p>
            <a:r>
              <a:rPr lang="en-US" dirty="0"/>
              <a:t>x[n]</a:t>
            </a:r>
          </a:p>
        </p:txBody>
      </p:sp>
      <p:sp>
        <p:nvSpPr>
          <p:cNvPr id="10" name="Rectangle 9"/>
          <p:cNvSpPr/>
          <p:nvPr/>
        </p:nvSpPr>
        <p:spPr>
          <a:xfrm>
            <a:off x="2517591" y="1729115"/>
            <a:ext cx="3944686" cy="1705117"/>
          </a:xfrm>
          <a:prstGeom prst="rect">
            <a:avLst/>
          </a:prstGeom>
          <a:noFill/>
          <a:ln>
            <a:prstDash val="sysDash"/>
          </a:ln>
        </p:spPr>
        <p:style>
          <a:lnRef idx="2">
            <a:schemeClr val="dk1"/>
          </a:lnRef>
          <a:fillRef idx="1">
            <a:schemeClr val="lt1"/>
          </a:fillRef>
          <a:effectRef idx="0">
            <a:schemeClr val="dk1"/>
          </a:effectRef>
          <a:fontRef idx="minor">
            <a:schemeClr val="dk1"/>
          </a:fontRef>
        </p:style>
        <p:txBody>
          <a:bodyPr rtlCol="0" anchor="ctr"/>
          <a:lstStyle/>
          <a:p>
            <a:endParaRPr lang="en-US" dirty="0"/>
          </a:p>
          <a:p>
            <a:endParaRPr lang="en-US" dirty="0"/>
          </a:p>
          <a:p>
            <a:endParaRPr lang="en-US" dirty="0"/>
          </a:p>
          <a:p>
            <a:r>
              <a:rPr lang="en-US" dirty="0"/>
              <a:t>Another LTI</a:t>
            </a:r>
            <a:br>
              <a:rPr lang="en-US" dirty="0"/>
            </a:br>
            <a:r>
              <a:rPr lang="en-US" dirty="0"/>
              <a:t>System</a:t>
            </a:r>
          </a:p>
        </p:txBody>
      </p:sp>
      <p:cxnSp>
        <p:nvCxnSpPr>
          <p:cNvPr id="13" name="Straight Arrow Connector 12"/>
          <p:cNvCxnSpPr/>
          <p:nvPr/>
        </p:nvCxnSpPr>
        <p:spPr>
          <a:xfrm>
            <a:off x="4680665" y="2144179"/>
            <a:ext cx="194037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267134" y="2144179"/>
            <a:ext cx="45863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4109831" y="1954959"/>
            <a:ext cx="440993" cy="3693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sp>
        <p:nvSpPr>
          <p:cNvPr id="24" name="Oval 23"/>
          <p:cNvSpPr/>
          <p:nvPr/>
        </p:nvSpPr>
        <p:spPr>
          <a:xfrm>
            <a:off x="2761049" y="1912429"/>
            <a:ext cx="755392" cy="4635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a:t>
            </a:r>
          </a:p>
        </p:txBody>
      </p:sp>
      <p:cxnSp>
        <p:nvCxnSpPr>
          <p:cNvPr id="25" name="Straight Arrow Connector 24"/>
          <p:cNvCxnSpPr/>
          <p:nvPr/>
        </p:nvCxnSpPr>
        <p:spPr>
          <a:xfrm>
            <a:off x="3651196" y="2144179"/>
            <a:ext cx="45863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4577283" y="2686355"/>
            <a:ext cx="952548" cy="5725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Delay 1</a:t>
            </a:r>
            <a:br>
              <a:rPr lang="en-US" dirty="0"/>
            </a:br>
            <a:r>
              <a:rPr lang="en-US" dirty="0"/>
              <a:t>(1-a)</a:t>
            </a:r>
          </a:p>
        </p:txBody>
      </p:sp>
      <p:cxnSp>
        <p:nvCxnSpPr>
          <p:cNvPr id="29" name="Straight Arrow Connector 28"/>
          <p:cNvCxnSpPr/>
          <p:nvPr/>
        </p:nvCxnSpPr>
        <p:spPr>
          <a:xfrm>
            <a:off x="5941905" y="2252595"/>
            <a:ext cx="0" cy="5220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5529831" y="2915774"/>
            <a:ext cx="41207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4259769" y="2932258"/>
            <a:ext cx="29105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V="1">
            <a:off x="4288693" y="2380166"/>
            <a:ext cx="1" cy="4822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9" name="Picture 38" descr="Ema.png"/>
          <p:cNvPicPr>
            <a:picLocks noChangeAspect="1"/>
          </p:cNvPicPr>
          <p:nvPr/>
        </p:nvPicPr>
        <p:blipFill rotWithShape="1">
          <a:blip r:embed="rId4">
            <a:extLst>
              <a:ext uri="{28A0092B-C50C-407E-A947-70E740481C1C}">
                <a14:useLocalDpi xmlns:a14="http://schemas.microsoft.com/office/drawing/2010/main" val="0"/>
              </a:ext>
            </a:extLst>
          </a:blip>
          <a:srcRect r="46639"/>
          <a:stretch/>
        </p:blipFill>
        <p:spPr>
          <a:xfrm>
            <a:off x="6935501" y="933027"/>
            <a:ext cx="2973990" cy="495409"/>
          </a:xfrm>
          <a:prstGeom prst="rect">
            <a:avLst/>
          </a:prstGeom>
        </p:spPr>
      </p:pic>
      <p:pic>
        <p:nvPicPr>
          <p:cNvPr id="40" name="Picture 39" descr="Ema.png"/>
          <p:cNvPicPr>
            <a:picLocks noChangeAspect="1"/>
          </p:cNvPicPr>
          <p:nvPr/>
        </p:nvPicPr>
        <p:blipFill rotWithShape="1">
          <a:blip r:embed="rId4">
            <a:extLst>
              <a:ext uri="{28A0092B-C50C-407E-A947-70E740481C1C}">
                <a14:useLocalDpi xmlns:a14="http://schemas.microsoft.com/office/drawing/2010/main" val="0"/>
              </a:ext>
            </a:extLst>
          </a:blip>
          <a:srcRect l="54030" t="-6056"/>
          <a:stretch/>
        </p:blipFill>
        <p:spPr>
          <a:xfrm>
            <a:off x="8227102" y="1357953"/>
            <a:ext cx="2440899" cy="500556"/>
          </a:xfrm>
          <a:prstGeom prst="rect">
            <a:avLst/>
          </a:prstGeom>
        </p:spPr>
      </p:pic>
      <p:pic>
        <p:nvPicPr>
          <p:cNvPr id="41" name="Picture 40" descr="Ema2.png"/>
          <p:cNvPicPr>
            <a:picLocks noChangeAspect="1"/>
          </p:cNvPicPr>
          <p:nvPr/>
        </p:nvPicPr>
        <p:blipFill rotWithShape="1">
          <a:blip r:embed="rId5">
            <a:extLst>
              <a:ext uri="{28A0092B-C50C-407E-A947-70E740481C1C}">
                <a14:useLocalDpi xmlns:a14="http://schemas.microsoft.com/office/drawing/2010/main" val="0"/>
              </a:ext>
            </a:extLst>
          </a:blip>
          <a:srcRect r="58918" b="10622"/>
          <a:stretch/>
        </p:blipFill>
        <p:spPr>
          <a:xfrm>
            <a:off x="6935501" y="2711170"/>
            <a:ext cx="3231970" cy="445340"/>
          </a:xfrm>
          <a:prstGeom prst="rect">
            <a:avLst/>
          </a:prstGeom>
        </p:spPr>
      </p:pic>
      <p:pic>
        <p:nvPicPr>
          <p:cNvPr id="42" name="Picture 41" descr="Ema2.png"/>
          <p:cNvPicPr>
            <a:picLocks noChangeAspect="1"/>
          </p:cNvPicPr>
          <p:nvPr/>
        </p:nvPicPr>
        <p:blipFill rotWithShape="1">
          <a:blip r:embed="rId5">
            <a:extLst>
              <a:ext uri="{28A0092B-C50C-407E-A947-70E740481C1C}">
                <a14:useLocalDpi xmlns:a14="http://schemas.microsoft.com/office/drawing/2010/main" val="0"/>
              </a:ext>
            </a:extLst>
          </a:blip>
          <a:srcRect l="41184" t="3785" r="33927" b="-9662"/>
          <a:stretch/>
        </p:blipFill>
        <p:spPr>
          <a:xfrm>
            <a:off x="8350579" y="3264534"/>
            <a:ext cx="1958011" cy="527548"/>
          </a:xfrm>
          <a:prstGeom prst="rect">
            <a:avLst/>
          </a:prstGeom>
        </p:spPr>
      </p:pic>
      <p:pic>
        <p:nvPicPr>
          <p:cNvPr id="43" name="Picture 42" descr="Ema2.png"/>
          <p:cNvPicPr>
            <a:picLocks noChangeAspect="1"/>
          </p:cNvPicPr>
          <p:nvPr/>
        </p:nvPicPr>
        <p:blipFill rotWithShape="1">
          <a:blip r:embed="rId5">
            <a:extLst>
              <a:ext uri="{28A0092B-C50C-407E-A947-70E740481C1C}">
                <a14:useLocalDpi xmlns:a14="http://schemas.microsoft.com/office/drawing/2010/main" val="0"/>
              </a:ext>
            </a:extLst>
          </a:blip>
          <a:srcRect l="64518" t="3785" r="10188"/>
          <a:stretch/>
        </p:blipFill>
        <p:spPr>
          <a:xfrm>
            <a:off x="8278287" y="3727663"/>
            <a:ext cx="2030303" cy="479406"/>
          </a:xfrm>
          <a:prstGeom prst="rect">
            <a:avLst/>
          </a:prstGeom>
        </p:spPr>
      </p:pic>
      <p:sp>
        <p:nvSpPr>
          <p:cNvPr id="46" name="TextBox 45"/>
          <p:cNvSpPr txBox="1"/>
          <p:nvPr/>
        </p:nvSpPr>
        <p:spPr>
          <a:xfrm>
            <a:off x="8015423" y="4285630"/>
            <a:ext cx="2138175" cy="369332"/>
          </a:xfrm>
          <a:prstGeom prst="rect">
            <a:avLst/>
          </a:prstGeom>
          <a:noFill/>
        </p:spPr>
        <p:txBody>
          <a:bodyPr wrap="none" rtlCol="0">
            <a:spAutoFit/>
          </a:bodyPr>
          <a:lstStyle/>
          <a:p>
            <a:r>
              <a:rPr lang="en-US" dirty="0"/>
              <a:t>Infinitely back in x[n]</a:t>
            </a:r>
          </a:p>
        </p:txBody>
      </p:sp>
      <p:sp>
        <p:nvSpPr>
          <p:cNvPr id="44" name="Rectangle 43"/>
          <p:cNvSpPr/>
          <p:nvPr/>
        </p:nvSpPr>
        <p:spPr>
          <a:xfrm>
            <a:off x="1784419" y="3701243"/>
            <a:ext cx="5790011" cy="23143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451906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964" y="195031"/>
            <a:ext cx="4834722" cy="668408"/>
          </a:xfrm>
        </p:spPr>
        <p:txBody>
          <a:bodyPr>
            <a:normAutofit/>
          </a:bodyPr>
          <a:lstStyle/>
          <a:p>
            <a:r>
              <a:rPr lang="en-US" dirty="0" smtClean="0"/>
              <a:t>Another LTI System:</a:t>
            </a:r>
            <a:endParaRPr lang="en-US" dirty="0"/>
          </a:p>
        </p:txBody>
      </p:sp>
      <p:sp>
        <p:nvSpPr>
          <p:cNvPr id="3" name="Content Placeholder 2"/>
          <p:cNvSpPr>
            <a:spLocks noGrp="1"/>
          </p:cNvSpPr>
          <p:nvPr>
            <p:ph idx="1"/>
          </p:nvPr>
        </p:nvSpPr>
        <p:spPr>
          <a:xfrm>
            <a:off x="1865769" y="898722"/>
            <a:ext cx="4226924" cy="4517113"/>
          </a:xfrm>
        </p:spPr>
        <p:txBody>
          <a:bodyPr>
            <a:normAutofit/>
          </a:bodyPr>
          <a:lstStyle/>
          <a:p>
            <a:r>
              <a:rPr lang="en-US" dirty="0"/>
              <a:t>Discrete data </a:t>
            </a:r>
            <a:r>
              <a:rPr lang="en-US" dirty="0" err="1"/>
              <a:t>x</a:t>
            </a:r>
            <a:r>
              <a:rPr lang="en-US" baseline="-25000" dirty="0" err="1" smtClean="0"/>
              <a:t>n</a:t>
            </a:r>
            <a:r>
              <a:rPr lang="en-US" dirty="0" smtClean="0"/>
              <a:t> </a:t>
            </a:r>
            <a:r>
              <a:rPr lang="en-US" dirty="0"/>
              <a:t>= x1, x2, x3,  </a:t>
            </a:r>
            <a:r>
              <a:rPr lang="en-US" dirty="0" smtClean="0"/>
              <a:t>…</a:t>
            </a:r>
          </a:p>
          <a:p>
            <a:endParaRPr lang="en-US" dirty="0"/>
          </a:p>
          <a:p>
            <a:endParaRPr lang="en-US" dirty="0" smtClean="0"/>
          </a:p>
        </p:txBody>
      </p:sp>
      <p:pic>
        <p:nvPicPr>
          <p:cNvPr id="6" name="Picture 5" descr="figure627.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432" y="4096510"/>
            <a:ext cx="2910019" cy="1748335"/>
          </a:xfrm>
          <a:prstGeom prst="rect">
            <a:avLst/>
          </a:prstGeom>
        </p:spPr>
      </p:pic>
      <p:cxnSp>
        <p:nvCxnSpPr>
          <p:cNvPr id="8" name="Straight Connector 7"/>
          <p:cNvCxnSpPr/>
          <p:nvPr/>
        </p:nvCxnSpPr>
        <p:spPr>
          <a:xfrm>
            <a:off x="-5416195" y="3627227"/>
            <a:ext cx="4945089"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217364" y="5877498"/>
            <a:ext cx="820528" cy="369332"/>
          </a:xfrm>
          <a:prstGeom prst="rect">
            <a:avLst/>
          </a:prstGeom>
          <a:noFill/>
        </p:spPr>
        <p:txBody>
          <a:bodyPr wrap="square" rtlCol="0">
            <a:spAutoFit/>
          </a:bodyPr>
          <a:lstStyle/>
          <a:p>
            <a:r>
              <a:rPr lang="en-US" dirty="0"/>
              <a:t>mean</a:t>
            </a:r>
          </a:p>
        </p:txBody>
      </p:sp>
      <p:cxnSp>
        <p:nvCxnSpPr>
          <p:cNvPr id="11" name="Straight Arrow Connector 10"/>
          <p:cNvCxnSpPr/>
          <p:nvPr/>
        </p:nvCxnSpPr>
        <p:spPr>
          <a:xfrm>
            <a:off x="-2153480" y="4333154"/>
            <a:ext cx="0" cy="125109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153480" y="3738665"/>
            <a:ext cx="46354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689940" y="4641717"/>
            <a:ext cx="463540"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2430665" y="784273"/>
            <a:ext cx="1213301" cy="2091001"/>
          </a:xfrm>
          <a:prstGeom prst="rect">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TextBox 25"/>
          <p:cNvSpPr txBox="1"/>
          <p:nvPr/>
        </p:nvSpPr>
        <p:spPr>
          <a:xfrm>
            <a:off x="-2624702" y="5738999"/>
            <a:ext cx="1950286" cy="646331"/>
          </a:xfrm>
          <a:prstGeom prst="rect">
            <a:avLst/>
          </a:prstGeom>
          <a:noFill/>
        </p:spPr>
        <p:txBody>
          <a:bodyPr wrap="none" rtlCol="0">
            <a:spAutoFit/>
          </a:bodyPr>
          <a:lstStyle/>
          <a:p>
            <a:r>
              <a:rPr lang="en-US" dirty="0"/>
              <a:t>W =size of window</a:t>
            </a:r>
          </a:p>
          <a:p>
            <a:endParaRPr lang="en-US" dirty="0"/>
          </a:p>
        </p:txBody>
      </p:sp>
      <p:cxnSp>
        <p:nvCxnSpPr>
          <p:cNvPr id="28" name="Straight Arrow Connector 27"/>
          <p:cNvCxnSpPr/>
          <p:nvPr/>
        </p:nvCxnSpPr>
        <p:spPr>
          <a:xfrm>
            <a:off x="-2624702" y="3627227"/>
            <a:ext cx="1213301"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flipV="1">
            <a:off x="-2430665" y="4044441"/>
            <a:ext cx="1586366" cy="9142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2517591" y="3763438"/>
            <a:ext cx="2937748" cy="369332"/>
          </a:xfrm>
          <a:prstGeom prst="rect">
            <a:avLst/>
          </a:prstGeom>
          <a:noFill/>
        </p:spPr>
        <p:txBody>
          <a:bodyPr wrap="none" rtlCol="0">
            <a:spAutoFit/>
          </a:bodyPr>
          <a:lstStyle/>
          <a:p>
            <a:r>
              <a:rPr lang="en-US" dirty="0"/>
              <a:t>Exponential Moving Average</a:t>
            </a:r>
          </a:p>
        </p:txBody>
      </p:sp>
      <p:sp>
        <p:nvSpPr>
          <p:cNvPr id="4" name="TextBox 3"/>
          <p:cNvSpPr txBox="1"/>
          <p:nvPr/>
        </p:nvSpPr>
        <p:spPr>
          <a:xfrm>
            <a:off x="5135989" y="4024570"/>
            <a:ext cx="2652576" cy="1754327"/>
          </a:xfrm>
          <a:prstGeom prst="rect">
            <a:avLst/>
          </a:prstGeom>
          <a:noFill/>
        </p:spPr>
        <p:txBody>
          <a:bodyPr wrap="square" rtlCol="0">
            <a:spAutoFit/>
          </a:bodyPr>
          <a:lstStyle/>
          <a:p>
            <a:endParaRPr lang="en-US" dirty="0"/>
          </a:p>
          <a:p>
            <a:r>
              <a:rPr lang="en-US" dirty="0"/>
              <a:t>alpha = smoothing factor </a:t>
            </a:r>
            <a:br>
              <a:rPr lang="en-US" dirty="0"/>
            </a:br>
            <a:r>
              <a:rPr lang="en-US" dirty="0"/>
              <a:t>of 2/(W+1)</a:t>
            </a:r>
          </a:p>
          <a:p>
            <a:endParaRPr lang="en-US" dirty="0"/>
          </a:p>
          <a:p>
            <a:r>
              <a:rPr lang="en-US" dirty="0"/>
              <a:t>W is number of time periods</a:t>
            </a:r>
          </a:p>
        </p:txBody>
      </p:sp>
      <p:sp>
        <p:nvSpPr>
          <p:cNvPr id="5" name="TextBox 4"/>
          <p:cNvSpPr txBox="1"/>
          <p:nvPr/>
        </p:nvSpPr>
        <p:spPr>
          <a:xfrm>
            <a:off x="6660999" y="1918139"/>
            <a:ext cx="551992" cy="369332"/>
          </a:xfrm>
          <a:prstGeom prst="rect">
            <a:avLst/>
          </a:prstGeom>
          <a:noFill/>
        </p:spPr>
        <p:txBody>
          <a:bodyPr wrap="none" rtlCol="0">
            <a:spAutoFit/>
          </a:bodyPr>
          <a:lstStyle/>
          <a:p>
            <a:r>
              <a:rPr lang="en-US" dirty="0"/>
              <a:t>y[n]</a:t>
            </a:r>
          </a:p>
        </p:txBody>
      </p:sp>
      <p:sp>
        <p:nvSpPr>
          <p:cNvPr id="7" name="TextBox 6"/>
          <p:cNvSpPr txBox="1"/>
          <p:nvPr/>
        </p:nvSpPr>
        <p:spPr>
          <a:xfrm>
            <a:off x="1719651" y="1918139"/>
            <a:ext cx="547483" cy="369332"/>
          </a:xfrm>
          <a:prstGeom prst="rect">
            <a:avLst/>
          </a:prstGeom>
          <a:noFill/>
        </p:spPr>
        <p:txBody>
          <a:bodyPr wrap="none" rtlCol="0">
            <a:spAutoFit/>
          </a:bodyPr>
          <a:lstStyle/>
          <a:p>
            <a:r>
              <a:rPr lang="en-US" dirty="0"/>
              <a:t>x[n]</a:t>
            </a:r>
          </a:p>
        </p:txBody>
      </p:sp>
      <p:sp>
        <p:nvSpPr>
          <p:cNvPr id="10" name="Rectangle 9"/>
          <p:cNvSpPr/>
          <p:nvPr/>
        </p:nvSpPr>
        <p:spPr>
          <a:xfrm>
            <a:off x="2517591" y="1729115"/>
            <a:ext cx="3944686" cy="1705117"/>
          </a:xfrm>
          <a:prstGeom prst="rect">
            <a:avLst/>
          </a:prstGeom>
          <a:noFill/>
          <a:ln>
            <a:prstDash val="sysDash"/>
          </a:ln>
        </p:spPr>
        <p:style>
          <a:lnRef idx="2">
            <a:schemeClr val="dk1"/>
          </a:lnRef>
          <a:fillRef idx="1">
            <a:schemeClr val="lt1"/>
          </a:fillRef>
          <a:effectRef idx="0">
            <a:schemeClr val="dk1"/>
          </a:effectRef>
          <a:fontRef idx="minor">
            <a:schemeClr val="dk1"/>
          </a:fontRef>
        </p:style>
        <p:txBody>
          <a:bodyPr rtlCol="0" anchor="ctr"/>
          <a:lstStyle/>
          <a:p>
            <a:endParaRPr lang="en-US" dirty="0"/>
          </a:p>
          <a:p>
            <a:endParaRPr lang="en-US" dirty="0"/>
          </a:p>
          <a:p>
            <a:endParaRPr lang="en-US" dirty="0"/>
          </a:p>
          <a:p>
            <a:r>
              <a:rPr lang="en-US" dirty="0"/>
              <a:t>Another LTI</a:t>
            </a:r>
            <a:br>
              <a:rPr lang="en-US" dirty="0"/>
            </a:br>
            <a:r>
              <a:rPr lang="en-US" dirty="0"/>
              <a:t>System</a:t>
            </a:r>
          </a:p>
        </p:txBody>
      </p:sp>
      <p:cxnSp>
        <p:nvCxnSpPr>
          <p:cNvPr id="13" name="Straight Arrow Connector 12"/>
          <p:cNvCxnSpPr/>
          <p:nvPr/>
        </p:nvCxnSpPr>
        <p:spPr>
          <a:xfrm>
            <a:off x="4680665" y="2144179"/>
            <a:ext cx="194037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267134" y="2144179"/>
            <a:ext cx="45863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4109831" y="1954959"/>
            <a:ext cx="440993" cy="3693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sp>
        <p:nvSpPr>
          <p:cNvPr id="24" name="Oval 23"/>
          <p:cNvSpPr/>
          <p:nvPr/>
        </p:nvSpPr>
        <p:spPr>
          <a:xfrm>
            <a:off x="2761049" y="1912429"/>
            <a:ext cx="755392" cy="4635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a:t>
            </a:r>
          </a:p>
        </p:txBody>
      </p:sp>
      <p:cxnSp>
        <p:nvCxnSpPr>
          <p:cNvPr id="25" name="Straight Arrow Connector 24"/>
          <p:cNvCxnSpPr/>
          <p:nvPr/>
        </p:nvCxnSpPr>
        <p:spPr>
          <a:xfrm>
            <a:off x="3651196" y="2144179"/>
            <a:ext cx="45863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4577283" y="2686355"/>
            <a:ext cx="952548" cy="5725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Delay 1</a:t>
            </a:r>
            <a:br>
              <a:rPr lang="en-US" dirty="0"/>
            </a:br>
            <a:r>
              <a:rPr lang="en-US" dirty="0"/>
              <a:t>(1-a)</a:t>
            </a:r>
          </a:p>
        </p:txBody>
      </p:sp>
      <p:cxnSp>
        <p:nvCxnSpPr>
          <p:cNvPr id="29" name="Straight Arrow Connector 28"/>
          <p:cNvCxnSpPr/>
          <p:nvPr/>
        </p:nvCxnSpPr>
        <p:spPr>
          <a:xfrm>
            <a:off x="5941905" y="2252595"/>
            <a:ext cx="0" cy="5220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5529831" y="2915774"/>
            <a:ext cx="41207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4259769" y="2932258"/>
            <a:ext cx="29105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V="1">
            <a:off x="4288693" y="2380166"/>
            <a:ext cx="1" cy="4822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9" name="Picture 38" descr="Ema.png"/>
          <p:cNvPicPr>
            <a:picLocks noChangeAspect="1"/>
          </p:cNvPicPr>
          <p:nvPr/>
        </p:nvPicPr>
        <p:blipFill rotWithShape="1">
          <a:blip r:embed="rId4">
            <a:extLst>
              <a:ext uri="{28A0092B-C50C-407E-A947-70E740481C1C}">
                <a14:useLocalDpi xmlns:a14="http://schemas.microsoft.com/office/drawing/2010/main" val="0"/>
              </a:ext>
            </a:extLst>
          </a:blip>
          <a:srcRect r="46639"/>
          <a:stretch/>
        </p:blipFill>
        <p:spPr>
          <a:xfrm>
            <a:off x="6935501" y="933027"/>
            <a:ext cx="2973990" cy="495409"/>
          </a:xfrm>
          <a:prstGeom prst="rect">
            <a:avLst/>
          </a:prstGeom>
        </p:spPr>
      </p:pic>
      <p:pic>
        <p:nvPicPr>
          <p:cNvPr id="40" name="Picture 39" descr="Ema.png"/>
          <p:cNvPicPr>
            <a:picLocks noChangeAspect="1"/>
          </p:cNvPicPr>
          <p:nvPr/>
        </p:nvPicPr>
        <p:blipFill rotWithShape="1">
          <a:blip r:embed="rId4">
            <a:extLst>
              <a:ext uri="{28A0092B-C50C-407E-A947-70E740481C1C}">
                <a14:useLocalDpi xmlns:a14="http://schemas.microsoft.com/office/drawing/2010/main" val="0"/>
              </a:ext>
            </a:extLst>
          </a:blip>
          <a:srcRect l="54030" t="-6056"/>
          <a:stretch/>
        </p:blipFill>
        <p:spPr>
          <a:xfrm>
            <a:off x="8227102" y="1357953"/>
            <a:ext cx="2440899" cy="500556"/>
          </a:xfrm>
          <a:prstGeom prst="rect">
            <a:avLst/>
          </a:prstGeom>
        </p:spPr>
      </p:pic>
      <p:pic>
        <p:nvPicPr>
          <p:cNvPr id="41" name="Picture 40" descr="Ema2.png"/>
          <p:cNvPicPr>
            <a:picLocks noChangeAspect="1"/>
          </p:cNvPicPr>
          <p:nvPr/>
        </p:nvPicPr>
        <p:blipFill rotWithShape="1">
          <a:blip r:embed="rId5">
            <a:extLst>
              <a:ext uri="{28A0092B-C50C-407E-A947-70E740481C1C}">
                <a14:useLocalDpi xmlns:a14="http://schemas.microsoft.com/office/drawing/2010/main" val="0"/>
              </a:ext>
            </a:extLst>
          </a:blip>
          <a:srcRect r="58918" b="10622"/>
          <a:stretch/>
        </p:blipFill>
        <p:spPr>
          <a:xfrm>
            <a:off x="6935501" y="2711170"/>
            <a:ext cx="3231970" cy="445340"/>
          </a:xfrm>
          <a:prstGeom prst="rect">
            <a:avLst/>
          </a:prstGeom>
        </p:spPr>
      </p:pic>
      <p:pic>
        <p:nvPicPr>
          <p:cNvPr id="42" name="Picture 41" descr="Ema2.png"/>
          <p:cNvPicPr>
            <a:picLocks noChangeAspect="1"/>
          </p:cNvPicPr>
          <p:nvPr/>
        </p:nvPicPr>
        <p:blipFill rotWithShape="1">
          <a:blip r:embed="rId5">
            <a:extLst>
              <a:ext uri="{28A0092B-C50C-407E-A947-70E740481C1C}">
                <a14:useLocalDpi xmlns:a14="http://schemas.microsoft.com/office/drawing/2010/main" val="0"/>
              </a:ext>
            </a:extLst>
          </a:blip>
          <a:srcRect l="41184" t="3785" r="33927" b="-9662"/>
          <a:stretch/>
        </p:blipFill>
        <p:spPr>
          <a:xfrm>
            <a:off x="8350579" y="3264534"/>
            <a:ext cx="1958011" cy="527548"/>
          </a:xfrm>
          <a:prstGeom prst="rect">
            <a:avLst/>
          </a:prstGeom>
        </p:spPr>
      </p:pic>
      <p:pic>
        <p:nvPicPr>
          <p:cNvPr id="43" name="Picture 42" descr="Ema2.png"/>
          <p:cNvPicPr>
            <a:picLocks noChangeAspect="1"/>
          </p:cNvPicPr>
          <p:nvPr/>
        </p:nvPicPr>
        <p:blipFill rotWithShape="1">
          <a:blip r:embed="rId5">
            <a:extLst>
              <a:ext uri="{28A0092B-C50C-407E-A947-70E740481C1C}">
                <a14:useLocalDpi xmlns:a14="http://schemas.microsoft.com/office/drawing/2010/main" val="0"/>
              </a:ext>
            </a:extLst>
          </a:blip>
          <a:srcRect l="64518" t="3785" r="10188"/>
          <a:stretch/>
        </p:blipFill>
        <p:spPr>
          <a:xfrm>
            <a:off x="8278287" y="3727663"/>
            <a:ext cx="2030303" cy="479406"/>
          </a:xfrm>
          <a:prstGeom prst="rect">
            <a:avLst/>
          </a:prstGeom>
        </p:spPr>
      </p:pic>
      <p:sp>
        <p:nvSpPr>
          <p:cNvPr id="46" name="TextBox 45"/>
          <p:cNvSpPr txBox="1"/>
          <p:nvPr/>
        </p:nvSpPr>
        <p:spPr>
          <a:xfrm>
            <a:off x="8015423" y="4285630"/>
            <a:ext cx="2138175" cy="369332"/>
          </a:xfrm>
          <a:prstGeom prst="rect">
            <a:avLst/>
          </a:prstGeom>
          <a:noFill/>
        </p:spPr>
        <p:txBody>
          <a:bodyPr wrap="none" rtlCol="0">
            <a:spAutoFit/>
          </a:bodyPr>
          <a:lstStyle/>
          <a:p>
            <a:r>
              <a:rPr lang="en-US" dirty="0"/>
              <a:t>Infinitely back in x[n]</a:t>
            </a:r>
          </a:p>
        </p:txBody>
      </p:sp>
      <p:sp>
        <p:nvSpPr>
          <p:cNvPr id="44" name="Rectangle 43"/>
          <p:cNvSpPr/>
          <p:nvPr/>
        </p:nvSpPr>
        <p:spPr>
          <a:xfrm>
            <a:off x="-1110588" y="7123627"/>
            <a:ext cx="5790011" cy="23143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p:cNvSpPr txBox="1"/>
          <p:nvPr/>
        </p:nvSpPr>
        <p:spPr>
          <a:xfrm>
            <a:off x="8015422" y="4820174"/>
            <a:ext cx="2537298" cy="1384995"/>
          </a:xfrm>
          <a:prstGeom prst="rect">
            <a:avLst/>
          </a:prstGeom>
          <a:noFill/>
        </p:spPr>
        <p:txBody>
          <a:bodyPr wrap="none" rtlCol="0">
            <a:spAutoFit/>
          </a:bodyPr>
          <a:lstStyle/>
          <a:p>
            <a:r>
              <a:rPr lang="en-US" sz="2800" dirty="0"/>
              <a:t>IIR:</a:t>
            </a:r>
          </a:p>
          <a:p>
            <a:r>
              <a:rPr lang="en-US" sz="2800" dirty="0"/>
              <a:t>Infinite Impulse </a:t>
            </a:r>
          </a:p>
          <a:p>
            <a:r>
              <a:rPr lang="en-US" sz="2800" dirty="0"/>
              <a:t>Response Filter</a:t>
            </a:r>
          </a:p>
        </p:txBody>
      </p:sp>
    </p:spTree>
    <p:extLst>
      <p:ext uri="{BB962C8B-B14F-4D97-AF65-F5344CB8AC3E}">
        <p14:creationId xmlns:p14="http://schemas.microsoft.com/office/powerpoint/2010/main" val="10299814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IIR Code Example with Convolution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592889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5033086" cy="668408"/>
          </a:xfrm>
        </p:spPr>
        <p:txBody>
          <a:bodyPr/>
          <a:lstStyle/>
          <a:p>
            <a:r>
              <a:rPr lang="en-US" dirty="0" smtClean="0"/>
              <a:t>Example in Quant Finance</a:t>
            </a:r>
            <a:endParaRPr lang="en-US" dirty="0"/>
          </a:p>
        </p:txBody>
      </p:sp>
      <p:sp>
        <p:nvSpPr>
          <p:cNvPr id="3" name="Content Placeholder 2"/>
          <p:cNvSpPr>
            <a:spLocks noGrp="1"/>
          </p:cNvSpPr>
          <p:nvPr>
            <p:ph idx="1"/>
          </p:nvPr>
        </p:nvSpPr>
        <p:spPr>
          <a:xfrm>
            <a:off x="1981200" y="943046"/>
            <a:ext cx="6686895" cy="2557968"/>
          </a:xfrm>
        </p:spPr>
        <p:txBody>
          <a:bodyPr/>
          <a:lstStyle/>
          <a:p>
            <a:r>
              <a:rPr lang="en-US" dirty="0" smtClean="0"/>
              <a:t>Stock Prices</a:t>
            </a:r>
          </a:p>
          <a:p>
            <a:pPr lvl="1"/>
            <a:r>
              <a:rPr lang="en-US" dirty="0" err="1" smtClean="0"/>
              <a:t>appl</a:t>
            </a:r>
            <a:r>
              <a:rPr lang="en-US" dirty="0" smtClean="0"/>
              <a:t>[n]</a:t>
            </a:r>
          </a:p>
          <a:p>
            <a:pPr lvl="1"/>
            <a:r>
              <a:rPr lang="en-US" dirty="0" err="1"/>
              <a:t>f</a:t>
            </a:r>
            <a:r>
              <a:rPr lang="en-US" dirty="0" err="1" smtClean="0"/>
              <a:t>b</a:t>
            </a:r>
            <a:r>
              <a:rPr lang="en-US" dirty="0" smtClean="0"/>
              <a:t>[n]</a:t>
            </a:r>
          </a:p>
          <a:p>
            <a:pPr lvl="1"/>
            <a:r>
              <a:rPr lang="en-US" dirty="0" err="1" smtClean="0"/>
              <a:t>goog</a:t>
            </a:r>
            <a:r>
              <a:rPr lang="en-US" dirty="0" smtClean="0"/>
              <a:t>[n]</a:t>
            </a:r>
            <a:endParaRPr lang="en-US" dirty="0"/>
          </a:p>
          <a:p>
            <a:r>
              <a:rPr lang="en-US" dirty="0" smtClean="0"/>
              <a:t>n = today, n-1 = yesterday, etc.</a:t>
            </a:r>
            <a:br>
              <a:rPr lang="en-US" dirty="0" smtClean="0"/>
            </a:br>
            <a:endParaRPr lang="en-US" dirty="0" smtClean="0"/>
          </a:p>
          <a:p>
            <a:r>
              <a:rPr lang="en-US" dirty="0" smtClean="0"/>
              <a:t>Convert to this form, rows = companies, columns = features</a:t>
            </a:r>
            <a:endParaRPr lang="en-US" dirty="0"/>
          </a:p>
        </p:txBody>
      </p:sp>
      <p:pic>
        <p:nvPicPr>
          <p:cNvPr id="4" name="Picture 3" descr="AAPL 107.73 1.00 0.94% _ Apple Inc.pdf"/>
          <p:cNvPicPr>
            <a:picLocks noChangeAspect="1"/>
          </p:cNvPicPr>
          <p:nvPr/>
        </p:nvPicPr>
        <p:blipFill rotWithShape="1">
          <a:blip r:embed="rId2">
            <a:extLst>
              <a:ext uri="{28A0092B-C50C-407E-A947-70E740481C1C}">
                <a14:useLocalDpi xmlns:a14="http://schemas.microsoft.com/office/drawing/2010/main" val="0"/>
              </a:ext>
            </a:extLst>
          </a:blip>
          <a:srcRect t="7717" r="35687" b="39293"/>
          <a:stretch/>
        </p:blipFill>
        <p:spPr>
          <a:xfrm>
            <a:off x="7878635" y="146873"/>
            <a:ext cx="2636369" cy="28111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6" name="Straight Arrow Connector 5"/>
          <p:cNvCxnSpPr/>
          <p:nvPr/>
        </p:nvCxnSpPr>
        <p:spPr>
          <a:xfrm flipH="1">
            <a:off x="4849092" y="1640629"/>
            <a:ext cx="16757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7" name="Table 6"/>
          <p:cNvGraphicFramePr>
            <a:graphicFrameLocks noGrp="1"/>
          </p:cNvGraphicFramePr>
          <p:nvPr>
            <p:extLst>
              <p:ext uri="{D42A27DB-BD31-4B8C-83A1-F6EECF244321}">
                <p14:modId xmlns:p14="http://schemas.microsoft.com/office/powerpoint/2010/main" val="1192034042"/>
              </p:ext>
            </p:extLst>
          </p:nvPr>
        </p:nvGraphicFramePr>
        <p:xfrm>
          <a:off x="2016480" y="3610209"/>
          <a:ext cx="7810572" cy="1752600"/>
        </p:xfrm>
        <a:graphic>
          <a:graphicData uri="http://schemas.openxmlformats.org/drawingml/2006/table">
            <a:tbl>
              <a:tblPr firstRow="1" bandRow="1">
                <a:tableStyleId>{5C22544A-7EE6-4342-B048-85BDC9FD1C3A}</a:tableStyleId>
              </a:tblPr>
              <a:tblGrid>
                <a:gridCol w="1301762"/>
                <a:gridCol w="1301762"/>
                <a:gridCol w="1455049"/>
                <a:gridCol w="1287701"/>
                <a:gridCol w="1162536"/>
                <a:gridCol w="1301762"/>
              </a:tblGrid>
              <a:tr h="370840">
                <a:tc>
                  <a:txBody>
                    <a:bodyPr/>
                    <a:lstStyle/>
                    <a:p>
                      <a:endParaRPr lang="en-US" dirty="0"/>
                    </a:p>
                  </a:txBody>
                  <a:tcPr/>
                </a:tc>
                <a:tc>
                  <a:txBody>
                    <a:bodyPr/>
                    <a:lstStyle/>
                    <a:p>
                      <a:r>
                        <a:rPr lang="en-US" dirty="0" smtClean="0"/>
                        <a:t>Price</a:t>
                      </a:r>
                      <a:endParaRPr lang="en-US" dirty="0"/>
                    </a:p>
                  </a:txBody>
                  <a:tcPr/>
                </a:tc>
                <a:tc>
                  <a:txBody>
                    <a:bodyPr/>
                    <a:lstStyle/>
                    <a:p>
                      <a:r>
                        <a:rPr lang="en-US" dirty="0" smtClean="0"/>
                        <a:t>Price[n-20</a:t>
                      </a:r>
                      <a:r>
                        <a:rPr lang="en-US" dirty="0" smtClean="0"/>
                        <a:t>]</a:t>
                      </a:r>
                      <a:endParaRPr lang="en-US" dirty="0"/>
                    </a:p>
                  </a:txBody>
                  <a:tcPr/>
                </a:tc>
                <a:tc>
                  <a:txBody>
                    <a:bodyPr/>
                    <a:lstStyle/>
                    <a:p>
                      <a:r>
                        <a:rPr lang="en-US" dirty="0" smtClean="0"/>
                        <a:t>20 day MA</a:t>
                      </a:r>
                      <a:endParaRPr lang="en-US" dirty="0"/>
                    </a:p>
                  </a:txBody>
                  <a:tcPr/>
                </a:tc>
                <a:tc>
                  <a:txBody>
                    <a:bodyPr/>
                    <a:lstStyle/>
                    <a:p>
                      <a:r>
                        <a:rPr lang="en-US" dirty="0" smtClean="0"/>
                        <a:t>1 year average</a:t>
                      </a:r>
                      <a:endParaRPr lang="en-US" dirty="0"/>
                    </a:p>
                  </a:txBody>
                  <a:tcPr/>
                </a:tc>
                <a:tc>
                  <a:txBody>
                    <a:bodyPr/>
                    <a:lstStyle/>
                    <a:p>
                      <a:r>
                        <a:rPr lang="en-US" dirty="0" smtClean="0"/>
                        <a:t>Expected Price?</a:t>
                      </a:r>
                      <a:endParaRPr lang="en-US" dirty="0"/>
                    </a:p>
                  </a:txBody>
                  <a:tcPr/>
                </a:tc>
              </a:tr>
              <a:tr h="370840">
                <a:tc>
                  <a:txBody>
                    <a:bodyPr/>
                    <a:lstStyle/>
                    <a:p>
                      <a:r>
                        <a:rPr lang="en-US" dirty="0" smtClean="0"/>
                        <a:t>APPL</a:t>
                      </a:r>
                      <a:endParaRPr lang="en-US" dirty="0"/>
                    </a:p>
                  </a:txBody>
                  <a:tcPr/>
                </a:tc>
                <a:tc>
                  <a:txBody>
                    <a:bodyPr/>
                    <a:lstStyle/>
                    <a:p>
                      <a:r>
                        <a:rPr lang="en-US" dirty="0" err="1" smtClean="0"/>
                        <a:t>appl</a:t>
                      </a:r>
                      <a:r>
                        <a:rPr lang="en-US" dirty="0" smtClean="0"/>
                        <a:t>[n]</a:t>
                      </a:r>
                      <a:endParaRPr lang="en-US" dirty="0"/>
                    </a:p>
                  </a:txBody>
                  <a:tcPr/>
                </a:tc>
                <a:tc>
                  <a:txBody>
                    <a:bodyPr/>
                    <a:lstStyle/>
                    <a:p>
                      <a:r>
                        <a:rPr lang="en-US" dirty="0" err="1" smtClean="0"/>
                        <a:t>appl</a:t>
                      </a:r>
                      <a:r>
                        <a:rPr lang="en-US" dirty="0" smtClean="0"/>
                        <a:t>[n-20]</a:t>
                      </a:r>
                      <a:endParaRPr lang="en-US" dirty="0"/>
                    </a:p>
                  </a:txBody>
                  <a:tcPr/>
                </a:tc>
                <a:tc>
                  <a:txBody>
                    <a:bodyPr/>
                    <a:lstStyle/>
                    <a:p>
                      <a:r>
                        <a:rPr lang="en-US" dirty="0" err="1" smtClean="0"/>
                        <a:t>appl</a:t>
                      </a:r>
                      <a:r>
                        <a:rPr lang="en-US" dirty="0" smtClean="0"/>
                        <a:t>*h_20</a:t>
                      </a:r>
                      <a:endParaRPr lang="en-US" dirty="0"/>
                    </a:p>
                  </a:txBody>
                  <a:tcPr/>
                </a:tc>
                <a:tc>
                  <a:txBody>
                    <a:bodyPr/>
                    <a:lstStyle/>
                    <a:p>
                      <a:r>
                        <a:rPr lang="en-US" dirty="0" smtClean="0"/>
                        <a:t>appl_1y()</a:t>
                      </a:r>
                      <a:endParaRPr lang="en-US" dirty="0"/>
                    </a:p>
                  </a:txBody>
                  <a:tcPr/>
                </a:tc>
                <a:tc>
                  <a:txBody>
                    <a:bodyPr/>
                    <a:lstStyle/>
                    <a:p>
                      <a:endParaRPr lang="en-US" dirty="0"/>
                    </a:p>
                  </a:txBody>
                  <a:tcPr/>
                </a:tc>
              </a:tr>
              <a:tr h="370840">
                <a:tc>
                  <a:txBody>
                    <a:bodyPr/>
                    <a:lstStyle/>
                    <a:p>
                      <a:r>
                        <a:rPr lang="en-US" dirty="0" smtClean="0"/>
                        <a:t>FB</a:t>
                      </a:r>
                      <a:endParaRPr lang="en-US" dirty="0"/>
                    </a:p>
                  </a:txBody>
                  <a:tcPr/>
                </a:tc>
                <a:tc>
                  <a:txBody>
                    <a:bodyPr/>
                    <a:lstStyle/>
                    <a:p>
                      <a:r>
                        <a:rPr lang="en-US" dirty="0" err="1" smtClean="0"/>
                        <a:t>fb</a:t>
                      </a:r>
                      <a:r>
                        <a:rPr lang="en-US" dirty="0" smtClean="0"/>
                        <a:t>[n]</a:t>
                      </a:r>
                      <a:endParaRPr lang="en-US" dirty="0"/>
                    </a:p>
                  </a:txBody>
                  <a:tcPr/>
                </a:tc>
                <a:tc>
                  <a:txBody>
                    <a:bodyPr/>
                    <a:lstStyle/>
                    <a:p>
                      <a:r>
                        <a:rPr lang="en-US" dirty="0" err="1" smtClean="0"/>
                        <a:t>fb</a:t>
                      </a:r>
                      <a:r>
                        <a:rPr lang="en-US" dirty="0" smtClean="0"/>
                        <a:t>[n-20]</a:t>
                      </a:r>
                      <a:endParaRPr lang="en-US" dirty="0"/>
                    </a:p>
                  </a:txBody>
                  <a:tcPr/>
                </a:tc>
                <a:tc>
                  <a:txBody>
                    <a:bodyPr/>
                    <a:lstStyle/>
                    <a:p>
                      <a:r>
                        <a:rPr lang="en-US" dirty="0" err="1" smtClean="0"/>
                        <a:t>fb</a:t>
                      </a:r>
                      <a:r>
                        <a:rPr lang="en-US" dirty="0" smtClean="0"/>
                        <a:t>*h_20</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fb_1y()</a:t>
                      </a:r>
                    </a:p>
                  </a:txBody>
                  <a:tcPr/>
                </a:tc>
                <a:tc>
                  <a:txBody>
                    <a:bodyPr/>
                    <a:lstStyle/>
                    <a:p>
                      <a:endParaRPr lang="en-US"/>
                    </a:p>
                  </a:txBody>
                  <a:tcPr/>
                </a:tc>
              </a:tr>
              <a:tr h="370840">
                <a:tc>
                  <a:txBody>
                    <a:bodyPr/>
                    <a:lstStyle/>
                    <a:p>
                      <a:r>
                        <a:rPr lang="en-US" dirty="0" smtClean="0"/>
                        <a:t>GOOG</a:t>
                      </a:r>
                      <a:endParaRPr lang="en-US" dirty="0"/>
                    </a:p>
                  </a:txBody>
                  <a:tcPr/>
                </a:tc>
                <a:tc>
                  <a:txBody>
                    <a:bodyPr/>
                    <a:lstStyle/>
                    <a:p>
                      <a:r>
                        <a:rPr lang="en-US" dirty="0" err="1" smtClean="0"/>
                        <a:t>goog</a:t>
                      </a:r>
                      <a:r>
                        <a:rPr lang="en-US" dirty="0" smtClean="0"/>
                        <a:t>[n]</a:t>
                      </a:r>
                      <a:endParaRPr lang="en-US" dirty="0"/>
                    </a:p>
                  </a:txBody>
                  <a:tcPr/>
                </a:tc>
                <a:tc>
                  <a:txBody>
                    <a:bodyPr/>
                    <a:lstStyle/>
                    <a:p>
                      <a:r>
                        <a:rPr lang="en-US" dirty="0" err="1" smtClean="0"/>
                        <a:t>goog</a:t>
                      </a:r>
                      <a:r>
                        <a:rPr lang="en-US" dirty="0" smtClean="0"/>
                        <a:t>[n-20]</a:t>
                      </a:r>
                      <a:endParaRPr lang="en-US" dirty="0"/>
                    </a:p>
                  </a:txBody>
                  <a:tcPr/>
                </a:tc>
                <a:tc>
                  <a:txBody>
                    <a:bodyPr/>
                    <a:lstStyle/>
                    <a:p>
                      <a:r>
                        <a:rPr lang="en-US" dirty="0" err="1" smtClean="0"/>
                        <a:t>goog</a:t>
                      </a:r>
                      <a:r>
                        <a:rPr lang="en-US" dirty="0" smtClean="0"/>
                        <a:t>*h_20</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goog_1y()</a:t>
                      </a:r>
                    </a:p>
                  </a:txBody>
                  <a:tcPr/>
                </a:tc>
                <a:tc>
                  <a:txBody>
                    <a:bodyPr/>
                    <a:lstStyle/>
                    <a:p>
                      <a:endParaRPr lang="en-US" dirty="0"/>
                    </a:p>
                  </a:txBody>
                  <a:tcPr/>
                </a:tc>
              </a:tr>
            </a:tbl>
          </a:graphicData>
        </a:graphic>
      </p:graphicFrame>
    </p:spTree>
    <p:extLst>
      <p:ext uri="{BB962C8B-B14F-4D97-AF65-F5344CB8AC3E}">
        <p14:creationId xmlns:p14="http://schemas.microsoft.com/office/powerpoint/2010/main" val="4590060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62064" y="2782527"/>
            <a:ext cx="6217894" cy="923330"/>
          </a:xfrm>
          <a:prstGeom prst="rect">
            <a:avLst/>
          </a:prstGeom>
          <a:solidFill>
            <a:schemeClr val="tx1">
              <a:alpha val="86000"/>
            </a:schemeClr>
          </a:solidFill>
          <a:effectLst>
            <a:outerShdw blurRad="50800" dist="38100" dir="2700000" algn="tl" rotWithShape="0">
              <a:srgbClr val="000000">
                <a:alpha val="43000"/>
              </a:srgbClr>
            </a:outerShdw>
          </a:effectLst>
        </p:spPr>
        <p:txBody>
          <a:bodyPr wrap="square" lIns="274320" tIns="274320" rIns="274320" bIns="274320" rtlCol="0">
            <a:spAutoFit/>
          </a:bodyPr>
          <a:lstStyle/>
          <a:p>
            <a:pPr algn="ctr"/>
            <a:r>
              <a:rPr lang="en-US" sz="2400" dirty="0">
                <a:solidFill>
                  <a:schemeClr val="bg1"/>
                </a:solidFill>
                <a:latin typeface="Helvetica Neue Light"/>
                <a:cs typeface="Helvetica Neue Light"/>
              </a:rPr>
              <a:t>End of Section</a:t>
            </a:r>
          </a:p>
        </p:txBody>
      </p:sp>
    </p:spTree>
    <p:extLst>
      <p:ext uri="{BB962C8B-B14F-4D97-AF65-F5344CB8AC3E}">
        <p14:creationId xmlns:p14="http://schemas.microsoft.com/office/powerpoint/2010/main" val="2398564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c</a:t>
            </a:r>
            <a:r>
              <a:rPr lang="en-US" dirty="0" smtClean="0"/>
              <a:t>ould stock FB be priced today?</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Group_Average_1 year </a:t>
            </a:r>
          </a:p>
          <a:p>
            <a:pPr marL="0" indent="0">
              <a:buNone/>
            </a:pPr>
            <a:r>
              <a:rPr lang="en-US" dirty="0" smtClean="0"/>
              <a:t>			= (FB_1YearAve + GOOG_1YearAve + AAPL_1YearAve)/3</a:t>
            </a:r>
            <a:br>
              <a:rPr lang="en-US" dirty="0" smtClean="0"/>
            </a:br>
            <a:endParaRPr lang="en-US" dirty="0" smtClean="0"/>
          </a:p>
          <a:p>
            <a:pPr marL="0" indent="0">
              <a:buNone/>
            </a:pPr>
            <a:r>
              <a:rPr lang="en-US" dirty="0" err="1" smtClean="0"/>
              <a:t>Group_Average_today</a:t>
            </a:r>
            <a:r>
              <a:rPr lang="en-US" dirty="0" smtClean="0"/>
              <a:t>[n] = (</a:t>
            </a:r>
            <a:r>
              <a:rPr lang="en-US" dirty="0" err="1" smtClean="0"/>
              <a:t>fb</a:t>
            </a:r>
            <a:r>
              <a:rPr lang="en-US" dirty="0" smtClean="0"/>
              <a:t>[n]+</a:t>
            </a:r>
            <a:r>
              <a:rPr lang="en-US" dirty="0" err="1" smtClean="0"/>
              <a:t>goog</a:t>
            </a:r>
            <a:r>
              <a:rPr lang="en-US" dirty="0" smtClean="0"/>
              <a:t>[n]+</a:t>
            </a:r>
            <a:r>
              <a:rPr lang="en-US" dirty="0" err="1" smtClean="0"/>
              <a:t>aapl</a:t>
            </a:r>
            <a:r>
              <a:rPr lang="en-US" dirty="0" smtClean="0"/>
              <a:t>[n])/3</a:t>
            </a:r>
          </a:p>
          <a:p>
            <a:pPr marL="0" indent="0">
              <a:buNone/>
            </a:pPr>
            <a:endParaRPr lang="en-US" dirty="0"/>
          </a:p>
          <a:p>
            <a:pPr marL="0" indent="0">
              <a:buNone/>
            </a:pPr>
            <a:r>
              <a:rPr lang="en-US" dirty="0" smtClean="0"/>
              <a:t>Today’s price </a:t>
            </a:r>
            <a:r>
              <a:rPr lang="en-US" dirty="0"/>
              <a:t>c</a:t>
            </a:r>
            <a:r>
              <a:rPr lang="en-US" dirty="0" smtClean="0"/>
              <a:t>ould be predicted as the same ratio as over the past year:</a:t>
            </a:r>
          </a:p>
          <a:p>
            <a:pPr marL="0" indent="0">
              <a:buNone/>
            </a:pPr>
            <a:r>
              <a:rPr lang="en-US" dirty="0"/>
              <a:t>	</a:t>
            </a:r>
            <a:r>
              <a:rPr lang="en-US" dirty="0" smtClean="0"/>
              <a:t>FB-1 year				FB-today</a:t>
            </a:r>
          </a:p>
          <a:p>
            <a:pPr marL="0" indent="0">
              <a:buNone/>
            </a:pPr>
            <a:r>
              <a:rPr lang="en-US" dirty="0"/>
              <a:t>	</a:t>
            </a:r>
            <a:r>
              <a:rPr lang="en-US" dirty="0" smtClean="0"/>
              <a:t>------------			= 	------------</a:t>
            </a:r>
          </a:p>
          <a:p>
            <a:pPr marL="0" indent="0">
              <a:buNone/>
            </a:pPr>
            <a:r>
              <a:rPr lang="en-US" dirty="0"/>
              <a:t>	</a:t>
            </a:r>
            <a:r>
              <a:rPr lang="en-US" dirty="0" smtClean="0"/>
              <a:t>Group-1 year 			group today</a:t>
            </a:r>
          </a:p>
          <a:p>
            <a:pPr marL="0" indent="0">
              <a:buNone/>
            </a:pPr>
            <a:endParaRPr lang="en-US" dirty="0"/>
          </a:p>
          <a:p>
            <a:pPr marL="0" indent="0">
              <a:buNone/>
            </a:pPr>
            <a:r>
              <a:rPr lang="en-US" dirty="0" err="1"/>
              <a:t>f</a:t>
            </a:r>
            <a:r>
              <a:rPr lang="en-US" dirty="0" err="1" smtClean="0"/>
              <a:t>b_exp</a:t>
            </a:r>
            <a:r>
              <a:rPr lang="en-US" dirty="0" smtClean="0"/>
              <a:t>[n] =  </a:t>
            </a:r>
            <a:r>
              <a:rPr lang="en-US" dirty="0" err="1" smtClean="0"/>
              <a:t>Group_Average_today</a:t>
            </a:r>
            <a:r>
              <a:rPr lang="en-US" dirty="0" smtClean="0"/>
              <a:t> * </a:t>
            </a:r>
            <a:r>
              <a:rPr lang="en-US" dirty="0" err="1" smtClean="0"/>
              <a:t>fb</a:t>
            </a:r>
            <a:r>
              <a:rPr lang="en-US" dirty="0" smtClean="0"/>
              <a:t>[n]/</a:t>
            </a:r>
            <a:r>
              <a:rPr lang="en-US" dirty="0"/>
              <a:t>Group_Average_1 </a:t>
            </a:r>
            <a:r>
              <a:rPr lang="en-US" dirty="0" smtClean="0"/>
              <a:t>year</a:t>
            </a:r>
          </a:p>
          <a:p>
            <a:pPr marL="0" indent="0">
              <a:buNone/>
            </a:pPr>
            <a:r>
              <a:rPr lang="en-US" dirty="0" err="1"/>
              <a:t>g</a:t>
            </a:r>
            <a:r>
              <a:rPr lang="en-US" dirty="0" err="1" smtClean="0"/>
              <a:t>oog_exp</a:t>
            </a:r>
            <a:r>
              <a:rPr lang="en-US" dirty="0" smtClean="0"/>
              <a:t>[n] =  </a:t>
            </a:r>
            <a:r>
              <a:rPr lang="en-US" dirty="0" err="1"/>
              <a:t>Group_Average_today</a:t>
            </a:r>
            <a:r>
              <a:rPr lang="en-US" dirty="0"/>
              <a:t> * </a:t>
            </a:r>
            <a:r>
              <a:rPr lang="en-US" dirty="0" err="1" smtClean="0"/>
              <a:t>goog</a:t>
            </a:r>
            <a:r>
              <a:rPr lang="en-US" dirty="0" smtClean="0"/>
              <a:t>[</a:t>
            </a:r>
            <a:r>
              <a:rPr lang="en-US" dirty="0"/>
              <a:t>n]/Group_Average_1 </a:t>
            </a:r>
            <a:r>
              <a:rPr lang="en-US" dirty="0" smtClean="0"/>
              <a:t>year</a:t>
            </a:r>
          </a:p>
          <a:p>
            <a:pPr marL="0" indent="0">
              <a:buNone/>
            </a:pPr>
            <a:r>
              <a:rPr lang="en-US" dirty="0" err="1" smtClean="0"/>
              <a:t>Apple_exp</a:t>
            </a:r>
            <a:r>
              <a:rPr lang="en-US" dirty="0" smtClean="0"/>
              <a:t>[n] = </a:t>
            </a:r>
            <a:r>
              <a:rPr lang="en-US" dirty="0" err="1"/>
              <a:t>Group_Average_today</a:t>
            </a:r>
            <a:r>
              <a:rPr lang="en-US" dirty="0"/>
              <a:t> * </a:t>
            </a:r>
            <a:r>
              <a:rPr lang="en-US" dirty="0" err="1" smtClean="0"/>
              <a:t>aapl</a:t>
            </a:r>
            <a:r>
              <a:rPr lang="en-US" dirty="0" smtClean="0"/>
              <a:t>[</a:t>
            </a:r>
            <a:r>
              <a:rPr lang="en-US" dirty="0"/>
              <a:t>n]/Group_Average_1 </a:t>
            </a:r>
            <a:r>
              <a:rPr lang="en-US" dirty="0" smtClean="0"/>
              <a:t>year</a:t>
            </a:r>
            <a:endParaRPr lang="en-US" dirty="0"/>
          </a:p>
          <a:p>
            <a:pPr marL="0" indent="0">
              <a:buNone/>
            </a:pPr>
            <a:endParaRPr lang="en-US" dirty="0"/>
          </a:p>
          <a:p>
            <a:pPr marL="0" indent="0">
              <a:buNone/>
            </a:pPr>
            <a:r>
              <a:rPr lang="en-US" dirty="0" smtClean="0"/>
              <a:t>Difference [n] = </a:t>
            </a:r>
            <a:r>
              <a:rPr lang="en-US" dirty="0" err="1" smtClean="0"/>
              <a:t>fb</a:t>
            </a:r>
            <a:r>
              <a:rPr lang="en-US" dirty="0" smtClean="0"/>
              <a:t>[n] – </a:t>
            </a:r>
            <a:r>
              <a:rPr lang="en-US" dirty="0" err="1"/>
              <a:t>fb_exp</a:t>
            </a:r>
            <a:r>
              <a:rPr lang="en-US" dirty="0"/>
              <a:t>[n] </a:t>
            </a:r>
          </a:p>
          <a:p>
            <a:pPr marL="0" indent="0">
              <a:buNone/>
            </a:pPr>
            <a:endParaRPr lang="en-US"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577023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89367"/>
            <a:ext cx="8229600" cy="668408"/>
          </a:xfrm>
        </p:spPr>
        <p:txBody>
          <a:bodyPr/>
          <a:lstStyle/>
          <a:p>
            <a:r>
              <a:rPr lang="en-US" dirty="0" smtClean="0"/>
              <a:t>Converting From Time Sequence Data to Features</a:t>
            </a:r>
            <a:endParaRPr lang="en-US" dirty="0"/>
          </a:p>
        </p:txBody>
      </p:sp>
      <p:sp>
        <p:nvSpPr>
          <p:cNvPr id="3" name="TextBox 2"/>
          <p:cNvSpPr txBox="1"/>
          <p:nvPr/>
        </p:nvSpPr>
        <p:spPr>
          <a:xfrm>
            <a:off x="1698960" y="1149937"/>
            <a:ext cx="2377574" cy="2031325"/>
          </a:xfrm>
          <a:prstGeom prst="rect">
            <a:avLst/>
          </a:prstGeom>
          <a:noFill/>
        </p:spPr>
        <p:txBody>
          <a:bodyPr wrap="none" rtlCol="0">
            <a:spAutoFit/>
          </a:bodyPr>
          <a:lstStyle/>
          <a:p>
            <a:r>
              <a:rPr lang="en-US" dirty="0"/>
              <a:t>Many Types of data</a:t>
            </a:r>
            <a:br>
              <a:rPr lang="en-US" dirty="0"/>
            </a:br>
            <a:r>
              <a:rPr lang="en-US" dirty="0"/>
              <a:t> are signals in time</a:t>
            </a:r>
          </a:p>
          <a:p>
            <a:endParaRPr lang="en-US" dirty="0"/>
          </a:p>
          <a:p>
            <a:pPr marL="285750" indent="-285750">
              <a:buFontTx/>
              <a:buChar char="•"/>
            </a:pPr>
            <a:r>
              <a:rPr lang="en-US" dirty="0"/>
              <a:t>Stock market</a:t>
            </a:r>
          </a:p>
          <a:p>
            <a:pPr marL="285750" indent="-285750">
              <a:buFontTx/>
              <a:buChar char="•"/>
            </a:pPr>
            <a:r>
              <a:rPr lang="en-US" dirty="0"/>
              <a:t>Temperature</a:t>
            </a:r>
          </a:p>
          <a:p>
            <a:pPr marL="285750" indent="-285750">
              <a:buFontTx/>
              <a:buChar char="•"/>
            </a:pPr>
            <a:r>
              <a:rPr lang="en-US" dirty="0"/>
              <a:t>Instrument readings</a:t>
            </a:r>
          </a:p>
          <a:p>
            <a:pPr marL="285750" indent="-285750">
              <a:buFontTx/>
              <a:buChar char="•"/>
            </a:pPr>
            <a:endParaRPr lang="en-US" dirty="0"/>
          </a:p>
        </p:txBody>
      </p:sp>
      <p:pic>
        <p:nvPicPr>
          <p:cNvPr id="4" name="Picture 3" descr="fig2a.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228" y="3237049"/>
            <a:ext cx="1783047" cy="1653443"/>
          </a:xfrm>
          <a:prstGeom prst="rect">
            <a:avLst/>
          </a:prstGeom>
        </p:spPr>
      </p:pic>
      <p:sp>
        <p:nvSpPr>
          <p:cNvPr id="5" name="TextBox 4"/>
          <p:cNvSpPr txBox="1"/>
          <p:nvPr/>
        </p:nvSpPr>
        <p:spPr>
          <a:xfrm>
            <a:off x="1751880" y="5157523"/>
            <a:ext cx="1934394" cy="646331"/>
          </a:xfrm>
          <a:prstGeom prst="rect">
            <a:avLst/>
          </a:prstGeom>
          <a:noFill/>
        </p:spPr>
        <p:txBody>
          <a:bodyPr wrap="none" rtlCol="0">
            <a:spAutoFit/>
          </a:bodyPr>
          <a:lstStyle/>
          <a:p>
            <a:r>
              <a:rPr lang="en-US" dirty="0"/>
              <a:t>Continuous signals</a:t>
            </a:r>
          </a:p>
          <a:p>
            <a:r>
              <a:rPr lang="en-US" dirty="0"/>
              <a:t>x(t)</a:t>
            </a:r>
          </a:p>
        </p:txBody>
      </p:sp>
      <p:pic>
        <p:nvPicPr>
          <p:cNvPr id="6" name="Picture 5" descr="img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6744" y="3254690"/>
            <a:ext cx="2052323" cy="1153145"/>
          </a:xfrm>
          <a:prstGeom prst="rect">
            <a:avLst/>
          </a:prstGeom>
        </p:spPr>
      </p:pic>
      <p:sp>
        <p:nvSpPr>
          <p:cNvPr id="7" name="TextBox 6"/>
          <p:cNvSpPr txBox="1"/>
          <p:nvPr/>
        </p:nvSpPr>
        <p:spPr>
          <a:xfrm>
            <a:off x="4217654" y="5157523"/>
            <a:ext cx="2287180" cy="646331"/>
          </a:xfrm>
          <a:prstGeom prst="rect">
            <a:avLst/>
          </a:prstGeom>
          <a:noFill/>
        </p:spPr>
        <p:txBody>
          <a:bodyPr wrap="none" rtlCol="0">
            <a:spAutoFit/>
          </a:bodyPr>
          <a:lstStyle/>
          <a:p>
            <a:r>
              <a:rPr lang="en-US" dirty="0"/>
              <a:t>Sampled signals (data)</a:t>
            </a:r>
          </a:p>
          <a:p>
            <a:r>
              <a:rPr lang="en-US" dirty="0"/>
              <a:t>x(</a:t>
            </a:r>
            <a:r>
              <a:rPr lang="en-US" dirty="0" err="1"/>
              <a:t>nT</a:t>
            </a:r>
            <a:r>
              <a:rPr lang="en-US" dirty="0"/>
              <a:t>)</a:t>
            </a:r>
          </a:p>
        </p:txBody>
      </p:sp>
      <p:sp>
        <p:nvSpPr>
          <p:cNvPr id="8" name="TextBox 7"/>
          <p:cNvSpPr txBox="1"/>
          <p:nvPr/>
        </p:nvSpPr>
        <p:spPr>
          <a:xfrm>
            <a:off x="4341260" y="1164539"/>
            <a:ext cx="1937325" cy="1477328"/>
          </a:xfrm>
          <a:prstGeom prst="rect">
            <a:avLst/>
          </a:prstGeom>
          <a:noFill/>
        </p:spPr>
        <p:txBody>
          <a:bodyPr wrap="none" rtlCol="0">
            <a:spAutoFit/>
          </a:bodyPr>
          <a:lstStyle/>
          <a:p>
            <a:r>
              <a:rPr lang="en-US" dirty="0"/>
              <a:t>Sometimes we </a:t>
            </a:r>
            <a:br>
              <a:rPr lang="en-US" dirty="0"/>
            </a:br>
            <a:r>
              <a:rPr lang="en-US" dirty="0"/>
              <a:t>sample them, </a:t>
            </a:r>
            <a:br>
              <a:rPr lang="en-US" dirty="0"/>
            </a:br>
            <a:r>
              <a:rPr lang="en-US" dirty="0"/>
              <a:t>record at intervals </a:t>
            </a:r>
            <a:br>
              <a:rPr lang="en-US" dirty="0"/>
            </a:br>
            <a:r>
              <a:rPr lang="en-US" dirty="0"/>
              <a:t>of T</a:t>
            </a:r>
          </a:p>
          <a:p>
            <a:pPr marL="285750" indent="-285750">
              <a:buFontTx/>
              <a:buChar char="•"/>
            </a:pPr>
            <a:endParaRPr lang="en-US" dirty="0"/>
          </a:p>
        </p:txBody>
      </p:sp>
      <p:sp>
        <p:nvSpPr>
          <p:cNvPr id="9" name="TextBox 8"/>
          <p:cNvSpPr txBox="1"/>
          <p:nvPr/>
        </p:nvSpPr>
        <p:spPr>
          <a:xfrm>
            <a:off x="6584154" y="1108579"/>
            <a:ext cx="1685077" cy="1200329"/>
          </a:xfrm>
          <a:prstGeom prst="rect">
            <a:avLst/>
          </a:prstGeom>
          <a:noFill/>
        </p:spPr>
        <p:txBody>
          <a:bodyPr wrap="none" rtlCol="0">
            <a:spAutoFit/>
          </a:bodyPr>
          <a:lstStyle/>
          <a:p>
            <a:r>
              <a:rPr lang="en-US" dirty="0"/>
              <a:t>We get a </a:t>
            </a:r>
          </a:p>
          <a:p>
            <a:r>
              <a:rPr lang="en-US" dirty="0"/>
              <a:t>list in a table,</a:t>
            </a:r>
            <a:br>
              <a:rPr lang="en-US" dirty="0"/>
            </a:br>
            <a:r>
              <a:rPr lang="en-US" dirty="0"/>
              <a:t>array,  or vector</a:t>
            </a:r>
          </a:p>
          <a:p>
            <a:pPr marL="285750" indent="-285750">
              <a:buFontTx/>
              <a:buChar char="•"/>
            </a:pPr>
            <a:endParaRPr lang="en-US" dirty="0"/>
          </a:p>
        </p:txBody>
      </p:sp>
      <p:sp>
        <p:nvSpPr>
          <p:cNvPr id="10" name="TextBox 9"/>
          <p:cNvSpPr txBox="1"/>
          <p:nvPr/>
        </p:nvSpPr>
        <p:spPr>
          <a:xfrm>
            <a:off x="6895182" y="4976081"/>
            <a:ext cx="1776636" cy="646331"/>
          </a:xfrm>
          <a:prstGeom prst="rect">
            <a:avLst/>
          </a:prstGeom>
          <a:noFill/>
        </p:spPr>
        <p:txBody>
          <a:bodyPr wrap="none" rtlCol="0">
            <a:spAutoFit/>
          </a:bodyPr>
          <a:lstStyle/>
          <a:p>
            <a:r>
              <a:rPr lang="en-US" dirty="0"/>
              <a:t>Discrete data </a:t>
            </a:r>
          </a:p>
          <a:p>
            <a:r>
              <a:rPr lang="en-US" dirty="0" err="1"/>
              <a:t>x</a:t>
            </a:r>
            <a:r>
              <a:rPr lang="en-US" baseline="-25000" dirty="0" err="1"/>
              <a:t>n</a:t>
            </a:r>
            <a:r>
              <a:rPr lang="en-US" dirty="0"/>
              <a:t> = x1, x2, x3,  …</a:t>
            </a:r>
          </a:p>
        </p:txBody>
      </p:sp>
      <p:pic>
        <p:nvPicPr>
          <p:cNvPr id="11" name="Picture 10" descr="image9_121.png"/>
          <p:cNvPicPr>
            <a:picLocks noChangeAspect="1"/>
          </p:cNvPicPr>
          <p:nvPr/>
        </p:nvPicPr>
        <p:blipFill rotWithShape="1">
          <a:blip r:embed="rId4">
            <a:extLst>
              <a:ext uri="{28A0092B-C50C-407E-A947-70E740481C1C}">
                <a14:useLocalDpi xmlns:a14="http://schemas.microsoft.com/office/drawing/2010/main" val="0"/>
              </a:ext>
            </a:extLst>
          </a:blip>
          <a:srcRect l="1622" t="12334" r="73728"/>
          <a:stretch/>
        </p:blipFill>
        <p:spPr>
          <a:xfrm>
            <a:off x="6806982" y="2844894"/>
            <a:ext cx="996762" cy="1922110"/>
          </a:xfrm>
          <a:prstGeom prst="rect">
            <a:avLst/>
          </a:prstGeom>
        </p:spPr>
      </p:pic>
      <p:sp>
        <p:nvSpPr>
          <p:cNvPr id="12" name="TextBox 11"/>
          <p:cNvSpPr txBox="1"/>
          <p:nvPr/>
        </p:nvSpPr>
        <p:spPr>
          <a:xfrm>
            <a:off x="7429807" y="5745898"/>
            <a:ext cx="2743209" cy="369332"/>
          </a:xfrm>
          <a:prstGeom prst="rect">
            <a:avLst/>
          </a:prstGeom>
          <a:noFill/>
        </p:spPr>
        <p:txBody>
          <a:bodyPr wrap="none" rtlCol="0">
            <a:spAutoFit/>
          </a:bodyPr>
          <a:lstStyle/>
          <a:p>
            <a:r>
              <a:rPr lang="en-US" dirty="0"/>
              <a:t>(might lose time reference)</a:t>
            </a:r>
          </a:p>
        </p:txBody>
      </p:sp>
      <p:cxnSp>
        <p:nvCxnSpPr>
          <p:cNvPr id="14" name="Straight Arrow Connector 13"/>
          <p:cNvCxnSpPr/>
          <p:nvPr/>
        </p:nvCxnSpPr>
        <p:spPr>
          <a:xfrm>
            <a:off x="8049755" y="3551726"/>
            <a:ext cx="66345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8801412" y="1061732"/>
            <a:ext cx="1672549" cy="1200329"/>
          </a:xfrm>
          <a:prstGeom prst="rect">
            <a:avLst/>
          </a:prstGeom>
          <a:noFill/>
        </p:spPr>
        <p:txBody>
          <a:bodyPr wrap="square" rtlCol="0">
            <a:spAutoFit/>
          </a:bodyPr>
          <a:lstStyle/>
          <a:p>
            <a:r>
              <a:rPr lang="en-US" dirty="0"/>
              <a:t>What we  want </a:t>
            </a:r>
            <a:br>
              <a:rPr lang="en-US" dirty="0"/>
            </a:br>
            <a:r>
              <a:rPr lang="en-US" dirty="0"/>
              <a:t>(for now): features and characteristics</a:t>
            </a:r>
          </a:p>
        </p:txBody>
      </p:sp>
      <p:sp>
        <p:nvSpPr>
          <p:cNvPr id="16" name="TextBox 15"/>
          <p:cNvSpPr txBox="1"/>
          <p:nvPr/>
        </p:nvSpPr>
        <p:spPr>
          <a:xfrm>
            <a:off x="8739268" y="2734740"/>
            <a:ext cx="1928733" cy="2031325"/>
          </a:xfrm>
          <a:prstGeom prst="rect">
            <a:avLst/>
          </a:prstGeom>
          <a:noFill/>
        </p:spPr>
        <p:txBody>
          <a:bodyPr wrap="none" rtlCol="0">
            <a:spAutoFit/>
          </a:bodyPr>
          <a:lstStyle/>
          <a:p>
            <a:r>
              <a:rPr lang="en-US" dirty="0"/>
              <a:t>For example:</a:t>
            </a:r>
          </a:p>
          <a:p>
            <a:pPr marL="285750" indent="-285750">
              <a:buFont typeface="Arial"/>
              <a:buChar char="•"/>
            </a:pPr>
            <a:r>
              <a:rPr lang="en-US" dirty="0"/>
              <a:t>Means</a:t>
            </a:r>
          </a:p>
          <a:p>
            <a:pPr marL="285750" indent="-285750">
              <a:buFont typeface="Arial"/>
              <a:buChar char="•"/>
            </a:pPr>
            <a:r>
              <a:rPr lang="en-US" dirty="0"/>
              <a:t>Variances</a:t>
            </a:r>
          </a:p>
          <a:p>
            <a:pPr marL="285750" indent="-285750">
              <a:buFont typeface="Arial"/>
              <a:buChar char="•"/>
            </a:pPr>
            <a:r>
              <a:rPr lang="en-US" dirty="0"/>
              <a:t>Patten matches</a:t>
            </a:r>
          </a:p>
          <a:p>
            <a:pPr marL="285750" indent="-285750">
              <a:buFont typeface="Arial"/>
              <a:buChar char="•"/>
            </a:pPr>
            <a:r>
              <a:rPr lang="en-US" dirty="0"/>
              <a:t>Changes</a:t>
            </a:r>
          </a:p>
          <a:p>
            <a:pPr marL="285750" indent="-285750">
              <a:buFont typeface="Arial"/>
              <a:buChar char="•"/>
            </a:pPr>
            <a:r>
              <a:rPr lang="en-US" dirty="0"/>
              <a:t>accumulation</a:t>
            </a:r>
          </a:p>
          <a:p>
            <a:pPr marL="285750" indent="-285750">
              <a:buFont typeface="Arial"/>
              <a:buChar char="•"/>
            </a:pPr>
            <a:r>
              <a:rPr lang="en-US" dirty="0"/>
              <a:t>Frequency</a:t>
            </a:r>
          </a:p>
        </p:txBody>
      </p:sp>
      <p:sp>
        <p:nvSpPr>
          <p:cNvPr id="13" name="Rectangle 12"/>
          <p:cNvSpPr/>
          <p:nvPr/>
        </p:nvSpPr>
        <p:spPr>
          <a:xfrm>
            <a:off x="6584154" y="857776"/>
            <a:ext cx="4083847" cy="52574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851495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7945930" cy="668408"/>
          </a:xfrm>
        </p:spPr>
        <p:txBody>
          <a:bodyPr>
            <a:normAutofit/>
          </a:bodyPr>
          <a:lstStyle/>
          <a:p>
            <a:r>
              <a:rPr lang="en-US" dirty="0" smtClean="0"/>
              <a:t>Example in Quant Finance: Limits of LTI Systems</a:t>
            </a:r>
            <a:endParaRPr lang="en-US" dirty="0"/>
          </a:p>
        </p:txBody>
      </p:sp>
      <p:sp>
        <p:nvSpPr>
          <p:cNvPr id="3" name="Content Placeholder 2"/>
          <p:cNvSpPr>
            <a:spLocks noGrp="1"/>
          </p:cNvSpPr>
          <p:nvPr>
            <p:ph idx="1"/>
          </p:nvPr>
        </p:nvSpPr>
        <p:spPr>
          <a:xfrm>
            <a:off x="1981200" y="943046"/>
            <a:ext cx="6686895" cy="944558"/>
          </a:xfrm>
        </p:spPr>
        <p:txBody>
          <a:bodyPr/>
          <a:lstStyle/>
          <a:p>
            <a:r>
              <a:rPr lang="en-US" dirty="0" smtClean="0"/>
              <a:t>Stock Prices: </a:t>
            </a:r>
            <a:r>
              <a:rPr lang="en-US" dirty="0" err="1" smtClean="0"/>
              <a:t>appl</a:t>
            </a:r>
            <a:r>
              <a:rPr lang="en-US" dirty="0" smtClean="0"/>
              <a:t>[n], </a:t>
            </a:r>
            <a:r>
              <a:rPr lang="en-US" dirty="0" err="1" smtClean="0"/>
              <a:t>fb</a:t>
            </a:r>
            <a:r>
              <a:rPr lang="en-US" dirty="0" smtClean="0"/>
              <a:t>[n], </a:t>
            </a:r>
            <a:r>
              <a:rPr lang="en-US" dirty="0" err="1" smtClean="0"/>
              <a:t>goog</a:t>
            </a:r>
            <a:r>
              <a:rPr lang="en-US" dirty="0" smtClean="0"/>
              <a:t>[n]</a:t>
            </a:r>
            <a:endParaRPr lang="en-US" dirty="0"/>
          </a:p>
          <a:p>
            <a:r>
              <a:rPr lang="en-US" dirty="0" smtClean="0"/>
              <a:t>n = today, n-1 = yesterday, etc.</a:t>
            </a:r>
          </a:p>
        </p:txBody>
      </p:sp>
      <p:sp>
        <p:nvSpPr>
          <p:cNvPr id="9" name="TextBox 8"/>
          <p:cNvSpPr txBox="1"/>
          <p:nvPr/>
        </p:nvSpPr>
        <p:spPr>
          <a:xfrm>
            <a:off x="2016480" y="5163260"/>
            <a:ext cx="2569934" cy="646331"/>
          </a:xfrm>
          <a:prstGeom prst="rect">
            <a:avLst/>
          </a:prstGeom>
          <a:noFill/>
        </p:spPr>
        <p:txBody>
          <a:bodyPr wrap="none" rtlCol="0">
            <a:spAutoFit/>
          </a:bodyPr>
          <a:lstStyle/>
          <a:p>
            <a:r>
              <a:rPr lang="en-US" dirty="0"/>
              <a:t>These features can be</a:t>
            </a:r>
          </a:p>
          <a:p>
            <a:r>
              <a:rPr lang="en-US" dirty="0"/>
              <a:t>Calculated by LTI systems</a:t>
            </a:r>
          </a:p>
        </p:txBody>
      </p:sp>
      <p:cxnSp>
        <p:nvCxnSpPr>
          <p:cNvPr id="11" name="Straight Arrow Connector 10"/>
          <p:cNvCxnSpPr/>
          <p:nvPr/>
        </p:nvCxnSpPr>
        <p:spPr>
          <a:xfrm>
            <a:off x="2016480" y="4915126"/>
            <a:ext cx="5205156"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874303" y="5349422"/>
            <a:ext cx="2674322" cy="646331"/>
          </a:xfrm>
          <a:prstGeom prst="rect">
            <a:avLst/>
          </a:prstGeom>
          <a:noFill/>
        </p:spPr>
        <p:txBody>
          <a:bodyPr wrap="none" rtlCol="0">
            <a:spAutoFit/>
          </a:bodyPr>
          <a:lstStyle/>
          <a:p>
            <a:r>
              <a:rPr lang="en-US" dirty="0"/>
              <a:t>These are not, </a:t>
            </a:r>
            <a:r>
              <a:rPr lang="en-US" dirty="0" err="1"/>
              <a:t>eg</a:t>
            </a:r>
            <a:r>
              <a:rPr lang="en-US" dirty="0"/>
              <a:t>. median </a:t>
            </a:r>
            <a:br>
              <a:rPr lang="en-US" dirty="0"/>
            </a:br>
            <a:r>
              <a:rPr lang="en-US" dirty="0"/>
              <a:t>and many others</a:t>
            </a:r>
          </a:p>
        </p:txBody>
      </p:sp>
      <p:graphicFrame>
        <p:nvGraphicFramePr>
          <p:cNvPr id="13" name="Table 12"/>
          <p:cNvGraphicFramePr>
            <a:graphicFrameLocks noGrp="1"/>
          </p:cNvGraphicFramePr>
          <p:nvPr>
            <p:extLst>
              <p:ext uri="{D42A27DB-BD31-4B8C-83A1-F6EECF244321}">
                <p14:modId xmlns:p14="http://schemas.microsoft.com/office/powerpoint/2010/main" val="4166584285"/>
              </p:ext>
            </p:extLst>
          </p:nvPr>
        </p:nvGraphicFramePr>
        <p:xfrm>
          <a:off x="1892999" y="2132468"/>
          <a:ext cx="7810572" cy="2565400"/>
        </p:xfrm>
        <a:graphic>
          <a:graphicData uri="http://schemas.openxmlformats.org/drawingml/2006/table">
            <a:tbl>
              <a:tblPr firstRow="1" bandRow="1">
                <a:tableStyleId>{5C22544A-7EE6-4342-B048-85BDC9FD1C3A}</a:tableStyleId>
              </a:tblPr>
              <a:tblGrid>
                <a:gridCol w="1301762"/>
                <a:gridCol w="1301762"/>
                <a:gridCol w="1455049"/>
                <a:gridCol w="1287701"/>
                <a:gridCol w="1287701"/>
                <a:gridCol w="1176597"/>
              </a:tblGrid>
              <a:tr h="370840">
                <a:tc>
                  <a:txBody>
                    <a:bodyPr/>
                    <a:lstStyle/>
                    <a:p>
                      <a:endParaRPr lang="en-US" dirty="0"/>
                    </a:p>
                  </a:txBody>
                  <a:tcPr/>
                </a:tc>
                <a:tc>
                  <a:txBody>
                    <a:bodyPr/>
                    <a:lstStyle/>
                    <a:p>
                      <a:r>
                        <a:rPr lang="en-US" dirty="0" smtClean="0"/>
                        <a:t>Price</a:t>
                      </a:r>
                      <a:endParaRPr lang="en-US" dirty="0"/>
                    </a:p>
                  </a:txBody>
                  <a:tcPr/>
                </a:tc>
                <a:tc>
                  <a:txBody>
                    <a:bodyPr/>
                    <a:lstStyle/>
                    <a:p>
                      <a:r>
                        <a:rPr lang="en-US" dirty="0" smtClean="0"/>
                        <a:t>Price[n-30]</a:t>
                      </a:r>
                      <a:endParaRPr lang="en-US" dirty="0"/>
                    </a:p>
                  </a:txBody>
                  <a:tcPr/>
                </a:tc>
                <a:tc>
                  <a:txBody>
                    <a:bodyPr/>
                    <a:lstStyle/>
                    <a:p>
                      <a:r>
                        <a:rPr lang="en-US" dirty="0" smtClean="0"/>
                        <a:t>1 year average</a:t>
                      </a:r>
                      <a:endParaRPr lang="en-US" dirty="0"/>
                    </a:p>
                  </a:txBody>
                  <a:tcPr/>
                </a:tc>
                <a:tc>
                  <a:txBody>
                    <a:bodyPr/>
                    <a:lstStyle/>
                    <a:p>
                      <a:r>
                        <a:rPr lang="en-US" dirty="0" smtClean="0"/>
                        <a:t>median</a:t>
                      </a:r>
                      <a:endParaRPr lang="en-US" dirty="0"/>
                    </a:p>
                  </a:txBody>
                  <a:tcPr/>
                </a:tc>
                <a:tc>
                  <a:txBody>
                    <a:bodyPr/>
                    <a:lstStyle/>
                    <a:p>
                      <a:r>
                        <a:rPr lang="en-US" baseline="0" dirty="0" smtClean="0"/>
                        <a:t>Expected Price today[n]</a:t>
                      </a:r>
                      <a:endParaRPr lang="en-US" dirty="0"/>
                    </a:p>
                  </a:txBody>
                  <a:tcPr/>
                </a:tc>
              </a:tr>
              <a:tr h="370840">
                <a:tc>
                  <a:txBody>
                    <a:bodyPr/>
                    <a:lstStyle/>
                    <a:p>
                      <a:r>
                        <a:rPr lang="en-US" dirty="0" smtClean="0"/>
                        <a:t>APPL</a:t>
                      </a:r>
                      <a:endParaRPr lang="en-US" dirty="0"/>
                    </a:p>
                  </a:txBody>
                  <a:tcPr/>
                </a:tc>
                <a:tc>
                  <a:txBody>
                    <a:bodyPr/>
                    <a:lstStyle/>
                    <a:p>
                      <a:r>
                        <a:rPr lang="en-US" dirty="0" err="1" smtClean="0"/>
                        <a:t>appl</a:t>
                      </a:r>
                      <a:r>
                        <a:rPr lang="en-US" dirty="0" smtClean="0"/>
                        <a:t>[n]</a:t>
                      </a:r>
                      <a:endParaRPr lang="en-US" dirty="0"/>
                    </a:p>
                  </a:txBody>
                  <a:tcPr/>
                </a:tc>
                <a:tc>
                  <a:txBody>
                    <a:bodyPr/>
                    <a:lstStyle/>
                    <a:p>
                      <a:r>
                        <a:rPr lang="en-US" dirty="0" err="1" smtClean="0"/>
                        <a:t>appl</a:t>
                      </a:r>
                      <a:r>
                        <a:rPr lang="en-US" dirty="0" smtClean="0"/>
                        <a:t>[n-20]</a:t>
                      </a:r>
                      <a:endParaRPr lang="en-US" dirty="0"/>
                    </a:p>
                  </a:txBody>
                  <a:tcPr/>
                </a:tc>
                <a:tc>
                  <a:txBody>
                    <a:bodyPr/>
                    <a:lstStyle/>
                    <a:p>
                      <a:r>
                        <a:rPr lang="en-US" dirty="0" smtClean="0"/>
                        <a:t>appl_1y()</a:t>
                      </a:r>
                      <a:endParaRPr lang="en-US" dirty="0"/>
                    </a:p>
                  </a:txBody>
                  <a:tcPr/>
                </a:tc>
                <a:tc>
                  <a:txBody>
                    <a:bodyPr/>
                    <a:lstStyle/>
                    <a:p>
                      <a:r>
                        <a:rPr lang="en-US" dirty="0" err="1" smtClean="0"/>
                        <a:t>appl_med</a:t>
                      </a:r>
                      <a:r>
                        <a:rPr lang="en-US" dirty="0" smtClean="0"/>
                        <a:t>()</a:t>
                      </a:r>
                      <a:endParaRPr lang="en-US" dirty="0"/>
                    </a:p>
                  </a:txBody>
                  <a:tcPr/>
                </a:tc>
                <a:tc>
                  <a:txBody>
                    <a:bodyPr/>
                    <a:lstStyle/>
                    <a:p>
                      <a:r>
                        <a:rPr lang="en-US" dirty="0" err="1" smtClean="0"/>
                        <a:t>appl-exp</a:t>
                      </a:r>
                      <a:r>
                        <a:rPr lang="en-US" dirty="0" smtClean="0"/>
                        <a:t>[n]</a:t>
                      </a:r>
                      <a:endParaRPr lang="en-US" dirty="0"/>
                    </a:p>
                  </a:txBody>
                  <a:tcPr/>
                </a:tc>
              </a:tr>
              <a:tr h="370840">
                <a:tc>
                  <a:txBody>
                    <a:bodyPr/>
                    <a:lstStyle/>
                    <a:p>
                      <a:r>
                        <a:rPr lang="en-US" dirty="0" smtClean="0"/>
                        <a:t>FB</a:t>
                      </a:r>
                      <a:endParaRPr lang="en-US" dirty="0"/>
                    </a:p>
                  </a:txBody>
                  <a:tcPr/>
                </a:tc>
                <a:tc>
                  <a:txBody>
                    <a:bodyPr/>
                    <a:lstStyle/>
                    <a:p>
                      <a:r>
                        <a:rPr lang="en-US" dirty="0" err="1" smtClean="0"/>
                        <a:t>fb</a:t>
                      </a:r>
                      <a:r>
                        <a:rPr lang="en-US" dirty="0" smtClean="0"/>
                        <a:t>[n]</a:t>
                      </a:r>
                      <a:endParaRPr lang="en-US" dirty="0"/>
                    </a:p>
                  </a:txBody>
                  <a:tcPr/>
                </a:tc>
                <a:tc>
                  <a:txBody>
                    <a:bodyPr/>
                    <a:lstStyle/>
                    <a:p>
                      <a:r>
                        <a:rPr lang="en-US" dirty="0" err="1" smtClean="0"/>
                        <a:t>fb</a:t>
                      </a:r>
                      <a:r>
                        <a:rPr lang="en-US" dirty="0" smtClean="0"/>
                        <a:t>[n-20]</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fb_1y()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fb_med</a:t>
                      </a:r>
                      <a:r>
                        <a:rPr lang="en-US" dirty="0" smtClean="0"/>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fb-exp</a:t>
                      </a:r>
                      <a:r>
                        <a:rPr lang="en-US" dirty="0" smtClean="0"/>
                        <a:t>[n]</a:t>
                      </a:r>
                    </a:p>
                  </a:txBody>
                  <a:tcPr/>
                </a:tc>
              </a:tr>
              <a:tr h="370840">
                <a:tc>
                  <a:txBody>
                    <a:bodyPr/>
                    <a:lstStyle/>
                    <a:p>
                      <a:r>
                        <a:rPr lang="en-US" dirty="0" smtClean="0"/>
                        <a:t>GOOG</a:t>
                      </a:r>
                      <a:endParaRPr lang="en-US" dirty="0"/>
                    </a:p>
                  </a:txBody>
                  <a:tcPr/>
                </a:tc>
                <a:tc>
                  <a:txBody>
                    <a:bodyPr/>
                    <a:lstStyle/>
                    <a:p>
                      <a:r>
                        <a:rPr lang="en-US" dirty="0" err="1" smtClean="0"/>
                        <a:t>goog</a:t>
                      </a:r>
                      <a:r>
                        <a:rPr lang="en-US" dirty="0" smtClean="0"/>
                        <a:t>[n]</a:t>
                      </a:r>
                      <a:endParaRPr lang="en-US" dirty="0"/>
                    </a:p>
                  </a:txBody>
                  <a:tcPr/>
                </a:tc>
                <a:tc>
                  <a:txBody>
                    <a:bodyPr/>
                    <a:lstStyle/>
                    <a:p>
                      <a:r>
                        <a:rPr lang="en-US" dirty="0" err="1" smtClean="0"/>
                        <a:t>goog</a:t>
                      </a:r>
                      <a:r>
                        <a:rPr lang="en-US" dirty="0" smtClean="0"/>
                        <a:t>[n-20]</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goog_1y()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goog_md</a:t>
                      </a:r>
                      <a:r>
                        <a:rPr lang="en-US" dirty="0" smtClean="0"/>
                        <a:t>()</a:t>
                      </a:r>
                    </a:p>
                  </a:txBody>
                  <a:tcPr/>
                </a:tc>
                <a:tc>
                  <a:txBody>
                    <a:bodyPr/>
                    <a:lstStyle/>
                    <a:p>
                      <a:r>
                        <a:rPr lang="en-US" dirty="0" err="1" smtClean="0"/>
                        <a:t>goog-exp</a:t>
                      </a:r>
                      <a:r>
                        <a:rPr lang="en-US" dirty="0" smtClean="0"/>
                        <a:t>[n]</a:t>
                      </a:r>
                      <a:endParaRPr lang="en-US" dirty="0"/>
                    </a:p>
                  </a:txBody>
                  <a:tcPr/>
                </a:tc>
              </a:tr>
            </a:tbl>
          </a:graphicData>
        </a:graphic>
      </p:graphicFrame>
      <p:sp>
        <p:nvSpPr>
          <p:cNvPr id="5" name="Oval 4"/>
          <p:cNvSpPr/>
          <p:nvPr/>
        </p:nvSpPr>
        <p:spPr>
          <a:xfrm>
            <a:off x="8233716" y="2255955"/>
            <a:ext cx="1693415" cy="2663815"/>
          </a:xfrm>
          <a:prstGeom prst="ellipse">
            <a:avLst/>
          </a:prstGeom>
          <a:solidFill>
            <a:schemeClr val="lt1">
              <a:alpha val="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5" name="Straight Arrow Connector 14"/>
          <p:cNvCxnSpPr/>
          <p:nvPr/>
        </p:nvCxnSpPr>
        <p:spPr>
          <a:xfrm>
            <a:off x="7450953" y="4915126"/>
            <a:ext cx="2252619" cy="2099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4866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0082" y="274638"/>
            <a:ext cx="8045155" cy="668408"/>
          </a:xfrm>
        </p:spPr>
        <p:txBody>
          <a:bodyPr>
            <a:normAutofit/>
          </a:bodyPr>
          <a:lstStyle/>
          <a:p>
            <a:r>
              <a:rPr lang="en-US" dirty="0" smtClean="0"/>
              <a:t>Example in Quant Finance: Training on the past</a:t>
            </a:r>
            <a:endParaRPr lang="en-US" dirty="0"/>
          </a:p>
        </p:txBody>
      </p:sp>
      <p:sp>
        <p:nvSpPr>
          <p:cNvPr id="3" name="Content Placeholder 2"/>
          <p:cNvSpPr>
            <a:spLocks noGrp="1"/>
          </p:cNvSpPr>
          <p:nvPr>
            <p:ph idx="1"/>
          </p:nvPr>
        </p:nvSpPr>
        <p:spPr>
          <a:xfrm>
            <a:off x="2051760" y="1101815"/>
            <a:ext cx="6686895" cy="944558"/>
          </a:xfrm>
        </p:spPr>
        <p:txBody>
          <a:bodyPr>
            <a:normAutofit fontScale="92500" lnSpcReduction="20000"/>
          </a:bodyPr>
          <a:lstStyle/>
          <a:p>
            <a:r>
              <a:rPr lang="en-US" dirty="0" smtClean="0"/>
              <a:t>Stock Prices: </a:t>
            </a:r>
            <a:r>
              <a:rPr lang="en-US" dirty="0" err="1" smtClean="0"/>
              <a:t>appl</a:t>
            </a:r>
            <a:r>
              <a:rPr lang="en-US" dirty="0" smtClean="0"/>
              <a:t>[n], </a:t>
            </a:r>
            <a:r>
              <a:rPr lang="en-US" dirty="0" err="1" smtClean="0"/>
              <a:t>fb</a:t>
            </a:r>
            <a:r>
              <a:rPr lang="en-US" dirty="0" smtClean="0"/>
              <a:t>[n], </a:t>
            </a:r>
            <a:r>
              <a:rPr lang="en-US" dirty="0" err="1" smtClean="0"/>
              <a:t>goog</a:t>
            </a:r>
            <a:r>
              <a:rPr lang="en-US" dirty="0" smtClean="0"/>
              <a:t>[n]</a:t>
            </a:r>
          </a:p>
          <a:p>
            <a:r>
              <a:rPr lang="en-US" dirty="0" smtClean="0"/>
              <a:t>n = today, n-1 = yesterday, etc.</a:t>
            </a:r>
          </a:p>
          <a:p>
            <a:r>
              <a:rPr lang="en-US" dirty="0" smtClean="0"/>
              <a:t>Now try with n’ = n-60 ( 3 months ago)</a:t>
            </a:r>
          </a:p>
        </p:txBody>
      </p:sp>
      <p:graphicFrame>
        <p:nvGraphicFramePr>
          <p:cNvPr id="7" name="Table 6"/>
          <p:cNvGraphicFramePr>
            <a:graphicFrameLocks noGrp="1"/>
          </p:cNvGraphicFramePr>
          <p:nvPr>
            <p:extLst>
              <p:ext uri="{D42A27DB-BD31-4B8C-83A1-F6EECF244321}">
                <p14:modId xmlns:p14="http://schemas.microsoft.com/office/powerpoint/2010/main" val="2503492285"/>
              </p:ext>
            </p:extLst>
          </p:nvPr>
        </p:nvGraphicFramePr>
        <p:xfrm>
          <a:off x="2104681" y="2232511"/>
          <a:ext cx="6522871" cy="2301240"/>
        </p:xfrm>
        <a:graphic>
          <a:graphicData uri="http://schemas.openxmlformats.org/drawingml/2006/table">
            <a:tbl>
              <a:tblPr firstRow="1" bandRow="1">
                <a:tableStyleId>{5C22544A-7EE6-4342-B048-85BDC9FD1C3A}</a:tableStyleId>
              </a:tblPr>
              <a:tblGrid>
                <a:gridCol w="1301762"/>
                <a:gridCol w="1301762"/>
                <a:gridCol w="1455049"/>
                <a:gridCol w="1162536"/>
                <a:gridCol w="1301762"/>
              </a:tblGrid>
              <a:tr h="370840">
                <a:tc>
                  <a:txBody>
                    <a:bodyPr/>
                    <a:lstStyle/>
                    <a:p>
                      <a:endParaRPr lang="en-US" dirty="0"/>
                    </a:p>
                  </a:txBody>
                  <a:tcPr/>
                </a:tc>
                <a:tc>
                  <a:txBody>
                    <a:bodyPr/>
                    <a:lstStyle/>
                    <a:p>
                      <a:r>
                        <a:rPr lang="en-US" dirty="0" smtClean="0"/>
                        <a:t>Price[n’]</a:t>
                      </a:r>
                      <a:endParaRPr lang="en-US" dirty="0"/>
                    </a:p>
                  </a:txBody>
                  <a:tcPr/>
                </a:tc>
                <a:tc>
                  <a:txBody>
                    <a:bodyPr/>
                    <a:lstStyle/>
                    <a:p>
                      <a:r>
                        <a:rPr lang="en-US" baseline="0" dirty="0" smtClean="0"/>
                        <a:t>Expected Price today[n’]</a:t>
                      </a:r>
                      <a:endParaRPr lang="en-US" dirty="0"/>
                    </a:p>
                  </a:txBody>
                  <a:tcPr/>
                </a:tc>
                <a:tc>
                  <a:txBody>
                    <a:bodyPr/>
                    <a:lstStyle/>
                    <a:p>
                      <a:r>
                        <a:rPr lang="en-US" dirty="0" smtClean="0"/>
                        <a:t>Price</a:t>
                      </a:r>
                      <a:r>
                        <a:rPr lang="en-US" baseline="0" dirty="0" smtClean="0"/>
                        <a:t> at n’+60</a:t>
                      </a:r>
                      <a:endParaRPr lang="en-US" dirty="0" smtClean="0"/>
                    </a:p>
                    <a:p>
                      <a:r>
                        <a:rPr lang="en-US" dirty="0" smtClean="0"/>
                        <a:t>How did it turn out</a:t>
                      </a:r>
                      <a:endParaRPr lang="en-US" dirty="0"/>
                    </a:p>
                  </a:txBody>
                  <a:tcPr/>
                </a:tc>
                <a:tc>
                  <a:txBody>
                    <a:bodyPr/>
                    <a:lstStyle/>
                    <a:p>
                      <a:endParaRPr lang="en-US" dirty="0"/>
                    </a:p>
                  </a:txBody>
                  <a:tcPr/>
                </a:tc>
              </a:tr>
              <a:tr h="370840">
                <a:tc>
                  <a:txBody>
                    <a:bodyPr/>
                    <a:lstStyle/>
                    <a:p>
                      <a:r>
                        <a:rPr lang="en-US" dirty="0" smtClean="0"/>
                        <a:t>APPL</a:t>
                      </a:r>
                      <a:endParaRPr lang="en-US" dirty="0"/>
                    </a:p>
                  </a:txBody>
                  <a:tcPr/>
                </a:tc>
                <a:tc>
                  <a:txBody>
                    <a:bodyPr/>
                    <a:lstStyle/>
                    <a:p>
                      <a:r>
                        <a:rPr lang="en-US" dirty="0" err="1" smtClean="0"/>
                        <a:t>appl</a:t>
                      </a:r>
                      <a:r>
                        <a:rPr lang="en-US" dirty="0" smtClean="0"/>
                        <a:t>[n]</a:t>
                      </a:r>
                      <a:endParaRPr lang="en-US" dirty="0"/>
                    </a:p>
                  </a:txBody>
                  <a:tcPr/>
                </a:tc>
                <a:tc>
                  <a:txBody>
                    <a:bodyPr/>
                    <a:lstStyle/>
                    <a:p>
                      <a:r>
                        <a:rPr lang="en-US" dirty="0" err="1" smtClean="0"/>
                        <a:t>appl-exp</a:t>
                      </a:r>
                      <a:r>
                        <a:rPr lang="en-US" dirty="0" smtClean="0"/>
                        <a:t>[n]</a:t>
                      </a:r>
                      <a:endParaRPr lang="en-US" dirty="0"/>
                    </a:p>
                  </a:txBody>
                  <a:tcPr/>
                </a:tc>
                <a:tc>
                  <a:txBody>
                    <a:bodyPr/>
                    <a:lstStyle/>
                    <a:p>
                      <a:r>
                        <a:rPr lang="en-US" dirty="0" smtClean="0"/>
                        <a:t>+10%</a:t>
                      </a:r>
                      <a:endParaRPr lang="en-US" dirty="0"/>
                    </a:p>
                  </a:txBody>
                  <a:tcPr/>
                </a:tc>
                <a:tc>
                  <a:txBody>
                    <a:bodyPr/>
                    <a:lstStyle/>
                    <a:p>
                      <a:r>
                        <a:rPr lang="en-US" dirty="0" smtClean="0"/>
                        <a:t>Error?</a:t>
                      </a:r>
                      <a:endParaRPr lang="en-US" dirty="0"/>
                    </a:p>
                  </a:txBody>
                  <a:tcPr/>
                </a:tc>
              </a:tr>
              <a:tr h="370840">
                <a:tc>
                  <a:txBody>
                    <a:bodyPr/>
                    <a:lstStyle/>
                    <a:p>
                      <a:r>
                        <a:rPr lang="en-US" dirty="0" smtClean="0"/>
                        <a:t>FB</a:t>
                      </a:r>
                      <a:endParaRPr lang="en-US" dirty="0"/>
                    </a:p>
                  </a:txBody>
                  <a:tcPr/>
                </a:tc>
                <a:tc>
                  <a:txBody>
                    <a:bodyPr/>
                    <a:lstStyle/>
                    <a:p>
                      <a:r>
                        <a:rPr lang="en-US" dirty="0" err="1" smtClean="0"/>
                        <a:t>fb</a:t>
                      </a:r>
                      <a:r>
                        <a:rPr lang="en-US" dirty="0" smtClean="0"/>
                        <a:t>[n]</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fb-exp</a:t>
                      </a:r>
                      <a:r>
                        <a:rPr lang="en-US" dirty="0" smtClean="0"/>
                        <a:t>[n]</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+15%</a:t>
                      </a:r>
                    </a:p>
                  </a:txBody>
                  <a:tcPr/>
                </a:tc>
                <a:tc>
                  <a:txBody>
                    <a:bodyPr/>
                    <a:lstStyle/>
                    <a:p>
                      <a:r>
                        <a:rPr lang="en-US" dirty="0" smtClean="0"/>
                        <a:t>Error?</a:t>
                      </a:r>
                      <a:endParaRPr lang="en-US" dirty="0"/>
                    </a:p>
                  </a:txBody>
                  <a:tcPr/>
                </a:tc>
              </a:tr>
              <a:tr h="370840">
                <a:tc>
                  <a:txBody>
                    <a:bodyPr/>
                    <a:lstStyle/>
                    <a:p>
                      <a:r>
                        <a:rPr lang="en-US" dirty="0" smtClean="0"/>
                        <a:t>GOOG</a:t>
                      </a:r>
                      <a:endParaRPr lang="en-US" dirty="0"/>
                    </a:p>
                  </a:txBody>
                  <a:tcPr/>
                </a:tc>
                <a:tc>
                  <a:txBody>
                    <a:bodyPr/>
                    <a:lstStyle/>
                    <a:p>
                      <a:r>
                        <a:rPr lang="en-US" dirty="0" err="1" smtClean="0"/>
                        <a:t>goog</a:t>
                      </a:r>
                      <a:r>
                        <a:rPr lang="en-US" dirty="0" smtClean="0"/>
                        <a:t>[n]</a:t>
                      </a:r>
                      <a:endParaRPr lang="en-US" dirty="0"/>
                    </a:p>
                  </a:txBody>
                  <a:tcPr/>
                </a:tc>
                <a:tc>
                  <a:txBody>
                    <a:bodyPr/>
                    <a:lstStyle/>
                    <a:p>
                      <a:r>
                        <a:rPr lang="en-US" dirty="0" err="1" smtClean="0"/>
                        <a:t>goog-exp</a:t>
                      </a:r>
                      <a:r>
                        <a:rPr lang="en-US" dirty="0" smtClean="0"/>
                        <a:t>[n]</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-5%</a:t>
                      </a:r>
                    </a:p>
                  </a:txBody>
                  <a:tcPr/>
                </a:tc>
                <a:tc>
                  <a:txBody>
                    <a:bodyPr/>
                    <a:lstStyle/>
                    <a:p>
                      <a:r>
                        <a:rPr lang="en-US" dirty="0" smtClean="0"/>
                        <a:t>Error?</a:t>
                      </a:r>
                      <a:endParaRPr lang="en-US" dirty="0"/>
                    </a:p>
                  </a:txBody>
                  <a:tcPr/>
                </a:tc>
              </a:tr>
            </a:tbl>
          </a:graphicData>
        </a:graphic>
      </p:graphicFrame>
      <p:sp>
        <p:nvSpPr>
          <p:cNvPr id="4" name="TextBox 3"/>
          <p:cNvSpPr txBox="1"/>
          <p:nvPr/>
        </p:nvSpPr>
        <p:spPr>
          <a:xfrm>
            <a:off x="2051760" y="4992447"/>
            <a:ext cx="6947673" cy="646331"/>
          </a:xfrm>
          <a:prstGeom prst="rect">
            <a:avLst/>
          </a:prstGeom>
          <a:noFill/>
        </p:spPr>
        <p:txBody>
          <a:bodyPr wrap="none" rtlCol="0">
            <a:spAutoFit/>
          </a:bodyPr>
          <a:lstStyle/>
          <a:p>
            <a:r>
              <a:rPr lang="en-US" dirty="0"/>
              <a:t>You could train on the last quarter to know how well the algorithm does</a:t>
            </a:r>
          </a:p>
          <a:p>
            <a:r>
              <a:rPr lang="en-US" dirty="0"/>
              <a:t>More on that later</a:t>
            </a:r>
          </a:p>
        </p:txBody>
      </p:sp>
    </p:spTree>
    <p:extLst>
      <p:ext uri="{BB962C8B-B14F-4D97-AF65-F5344CB8AC3E}">
        <p14:creationId xmlns:p14="http://schemas.microsoft.com/office/powerpoint/2010/main" val="36852466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Example and Homework</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099228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9135" y="0"/>
            <a:ext cx="8229600" cy="668408"/>
          </a:xfrm>
        </p:spPr>
        <p:txBody>
          <a:bodyPr/>
          <a:lstStyle/>
          <a:p>
            <a:r>
              <a:rPr lang="en-US" dirty="0" smtClean="0"/>
              <a:t>Summary: Time Varying Data Signals to Features</a:t>
            </a:r>
            <a:endParaRPr lang="en-US" dirty="0"/>
          </a:p>
        </p:txBody>
      </p:sp>
      <p:sp>
        <p:nvSpPr>
          <p:cNvPr id="4" name="TextBox 3"/>
          <p:cNvSpPr txBox="1"/>
          <p:nvPr/>
        </p:nvSpPr>
        <p:spPr>
          <a:xfrm>
            <a:off x="1833486" y="1369546"/>
            <a:ext cx="1508829" cy="369331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Objects</a:t>
            </a:r>
          </a:p>
          <a:p>
            <a:endParaRPr lang="en-US" dirty="0"/>
          </a:p>
          <a:p>
            <a:r>
              <a:rPr lang="en-US" dirty="0"/>
              <a:t>Events/Experiments</a:t>
            </a:r>
          </a:p>
          <a:p>
            <a:endParaRPr lang="en-US" dirty="0"/>
          </a:p>
          <a:p>
            <a:r>
              <a:rPr lang="en-US" dirty="0"/>
              <a:t>People/Customers</a:t>
            </a:r>
          </a:p>
          <a:p>
            <a:endParaRPr lang="en-US" dirty="0"/>
          </a:p>
          <a:p>
            <a:r>
              <a:rPr lang="en-US" dirty="0"/>
              <a:t>Products</a:t>
            </a:r>
          </a:p>
          <a:p>
            <a:endParaRPr lang="en-US" dirty="0"/>
          </a:p>
          <a:p>
            <a:r>
              <a:rPr lang="en-US" dirty="0"/>
              <a:t>Stocks</a:t>
            </a:r>
          </a:p>
          <a:p>
            <a:endParaRPr lang="en-US" dirty="0"/>
          </a:p>
          <a:p>
            <a:r>
              <a:rPr lang="en-US" dirty="0"/>
              <a:t>…</a:t>
            </a:r>
          </a:p>
        </p:txBody>
      </p:sp>
      <p:sp>
        <p:nvSpPr>
          <p:cNvPr id="5" name="TextBox 4"/>
          <p:cNvSpPr txBox="1"/>
          <p:nvPr/>
        </p:nvSpPr>
        <p:spPr>
          <a:xfrm>
            <a:off x="1833485" y="884790"/>
            <a:ext cx="1207520" cy="369332"/>
          </a:xfrm>
          <a:prstGeom prst="rect">
            <a:avLst/>
          </a:prstGeom>
          <a:noFill/>
        </p:spPr>
        <p:txBody>
          <a:bodyPr wrap="none" rtlCol="0">
            <a:spAutoFit/>
          </a:bodyPr>
          <a:lstStyle/>
          <a:p>
            <a:r>
              <a:rPr lang="en-US" dirty="0"/>
              <a:t>In Real Life</a:t>
            </a:r>
          </a:p>
        </p:txBody>
      </p:sp>
      <p:pic>
        <p:nvPicPr>
          <p:cNvPr id="6" name="Picture 5" descr="wqalg1u3a.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9035" y="7074104"/>
            <a:ext cx="4179610" cy="1933300"/>
          </a:xfrm>
          <a:prstGeom prst="rect">
            <a:avLst/>
          </a:prstGeom>
        </p:spPr>
      </p:pic>
      <p:pic>
        <p:nvPicPr>
          <p:cNvPr id="7" name="Picture 6" descr="data_table_05_0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8646" y="6858000"/>
            <a:ext cx="3977971" cy="2117450"/>
          </a:xfrm>
          <a:prstGeom prst="rect">
            <a:avLst/>
          </a:prstGeom>
        </p:spPr>
      </p:pic>
      <p:pic>
        <p:nvPicPr>
          <p:cNvPr id="8" name="Picture 7" descr="scr_6_11.gif"/>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951134" y="1397632"/>
            <a:ext cx="2951855" cy="1896567"/>
          </a:xfrm>
          <a:prstGeom prst="rect">
            <a:avLst/>
          </a:prstGeom>
        </p:spPr>
      </p:pic>
      <p:cxnSp>
        <p:nvCxnSpPr>
          <p:cNvPr id="10" name="Straight Arrow Connector 9"/>
          <p:cNvCxnSpPr/>
          <p:nvPr/>
        </p:nvCxnSpPr>
        <p:spPr>
          <a:xfrm flipH="1">
            <a:off x="6094129" y="1121719"/>
            <a:ext cx="370435" cy="264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309775" y="640184"/>
            <a:ext cx="1949948" cy="646331"/>
          </a:xfrm>
          <a:prstGeom prst="rect">
            <a:avLst/>
          </a:prstGeom>
          <a:noFill/>
        </p:spPr>
        <p:txBody>
          <a:bodyPr wrap="none" rtlCol="0">
            <a:spAutoFit/>
          </a:bodyPr>
          <a:lstStyle/>
          <a:p>
            <a:r>
              <a:rPr lang="en-US" dirty="0"/>
              <a:t>Features, but also </a:t>
            </a:r>
            <a:br>
              <a:rPr lang="en-US" dirty="0"/>
            </a:br>
            <a:r>
              <a:rPr lang="en-US" dirty="0"/>
              <a:t>loss of information</a:t>
            </a:r>
          </a:p>
        </p:txBody>
      </p:sp>
      <p:sp>
        <p:nvSpPr>
          <p:cNvPr id="14" name="TextBox 13"/>
          <p:cNvSpPr txBox="1"/>
          <p:nvPr/>
        </p:nvSpPr>
        <p:spPr>
          <a:xfrm>
            <a:off x="4951134" y="1404564"/>
            <a:ext cx="2951855" cy="3416320"/>
          </a:xfrm>
          <a:prstGeom prst="rect">
            <a:avLst/>
          </a:prstGeom>
          <a:solidFill>
            <a:schemeClr val="lt1">
              <a:alpha val="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a:p>
          <a:p>
            <a:endParaRPr lang="en-US" dirty="0"/>
          </a:p>
          <a:p>
            <a:endParaRPr lang="en-US" dirty="0"/>
          </a:p>
          <a:p>
            <a:r>
              <a:rPr lang="en-US" dirty="0"/>
              <a:t>	In Sample</a:t>
            </a:r>
          </a:p>
          <a:p>
            <a:endParaRPr lang="en-US" dirty="0"/>
          </a:p>
          <a:p>
            <a:endParaRPr lang="en-US" dirty="0"/>
          </a:p>
          <a:p>
            <a:endParaRPr lang="en-US" dirty="0"/>
          </a:p>
          <a:p>
            <a:endParaRPr lang="en-US" dirty="0"/>
          </a:p>
          <a:p>
            <a:endParaRPr lang="en-US" dirty="0"/>
          </a:p>
          <a:p>
            <a:r>
              <a:rPr lang="en-US" dirty="0"/>
              <a:t>	Out of Sample</a:t>
            </a:r>
          </a:p>
          <a:p>
            <a:endParaRPr lang="en-US" dirty="0"/>
          </a:p>
          <a:p>
            <a:endParaRPr lang="en-US" dirty="0"/>
          </a:p>
        </p:txBody>
      </p:sp>
      <p:sp>
        <p:nvSpPr>
          <p:cNvPr id="15" name="Rectangle 14"/>
          <p:cNvSpPr/>
          <p:nvPr/>
        </p:nvSpPr>
        <p:spPr>
          <a:xfrm>
            <a:off x="4398491" y="1386525"/>
            <a:ext cx="552642" cy="34274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Person 1</a:t>
            </a:r>
          </a:p>
          <a:p>
            <a:pPr algn="ctr"/>
            <a:r>
              <a:rPr lang="en-US" sz="800" dirty="0"/>
              <a:t>Person 2</a:t>
            </a:r>
          </a:p>
          <a:p>
            <a:pPr algn="ctr"/>
            <a:r>
              <a:rPr lang="en-US" sz="800" dirty="0"/>
              <a:t>Person 3</a:t>
            </a:r>
          </a:p>
          <a:p>
            <a:pPr algn="ctr"/>
            <a:endParaRPr lang="en-US" sz="800" dirty="0"/>
          </a:p>
          <a:p>
            <a:pPr algn="ctr"/>
            <a:endParaRPr lang="en-US" sz="800" dirty="0"/>
          </a:p>
          <a:p>
            <a:pPr algn="ctr"/>
            <a:r>
              <a:rPr lang="en-US" sz="800" dirty="0"/>
              <a:t>.</a:t>
            </a:r>
          </a:p>
          <a:p>
            <a:pPr algn="ctr"/>
            <a:r>
              <a:rPr lang="en-US" sz="800" dirty="0"/>
              <a:t>.</a:t>
            </a:r>
          </a:p>
          <a:p>
            <a:pPr algn="ctr"/>
            <a:r>
              <a:rPr lang="en-US" sz="800" dirty="0"/>
              <a:t>.</a:t>
            </a:r>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r>
              <a:rPr lang="en-US" sz="800" dirty="0"/>
              <a:t>Person N</a:t>
            </a:r>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dirty="0"/>
          </a:p>
        </p:txBody>
      </p:sp>
      <p:cxnSp>
        <p:nvCxnSpPr>
          <p:cNvPr id="20" name="Straight Arrow Connector 19"/>
          <p:cNvCxnSpPr/>
          <p:nvPr/>
        </p:nvCxnSpPr>
        <p:spPr>
          <a:xfrm>
            <a:off x="7284750" y="2352212"/>
            <a:ext cx="12951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8915051" y="1946299"/>
            <a:ext cx="1560644" cy="2862323"/>
          </a:xfrm>
          <a:prstGeom prst="rect">
            <a:avLst/>
          </a:prstGeom>
          <a:noFill/>
        </p:spPr>
        <p:txBody>
          <a:bodyPr wrap="none" rtlCol="0">
            <a:spAutoFit/>
          </a:bodyPr>
          <a:lstStyle/>
          <a:p>
            <a:r>
              <a:rPr lang="en-US" dirty="0"/>
              <a:t>Characteristics</a:t>
            </a:r>
          </a:p>
          <a:p>
            <a:r>
              <a:rPr lang="en-US" dirty="0"/>
              <a:t>Patterns</a:t>
            </a:r>
          </a:p>
          <a:p>
            <a:r>
              <a:rPr lang="en-US" dirty="0"/>
              <a:t>Models</a:t>
            </a:r>
          </a:p>
          <a:p>
            <a:endParaRPr lang="en-US" dirty="0"/>
          </a:p>
          <a:p>
            <a:endParaRPr lang="en-US" dirty="0"/>
          </a:p>
          <a:p>
            <a:r>
              <a:rPr lang="en-US" dirty="0"/>
              <a:t>Predictions</a:t>
            </a:r>
          </a:p>
          <a:p>
            <a:r>
              <a:rPr lang="en-US" dirty="0"/>
              <a:t>Similarities</a:t>
            </a:r>
          </a:p>
          <a:p>
            <a:r>
              <a:rPr lang="en-US" dirty="0"/>
              <a:t>Differences</a:t>
            </a:r>
          </a:p>
          <a:p>
            <a:r>
              <a:rPr lang="en-US" dirty="0"/>
              <a:t>Distance </a:t>
            </a:r>
          </a:p>
          <a:p>
            <a:endParaRPr lang="en-US" dirty="0"/>
          </a:p>
        </p:txBody>
      </p:sp>
      <p:cxnSp>
        <p:nvCxnSpPr>
          <p:cNvPr id="25" name="Straight Arrow Connector 24"/>
          <p:cNvCxnSpPr/>
          <p:nvPr/>
        </p:nvCxnSpPr>
        <p:spPr>
          <a:xfrm>
            <a:off x="7437150" y="3961868"/>
            <a:ext cx="12951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078056" y="4974660"/>
            <a:ext cx="4380225" cy="1200329"/>
          </a:xfrm>
          <a:prstGeom prst="rect">
            <a:avLst/>
          </a:prstGeom>
          <a:noFill/>
        </p:spPr>
        <p:txBody>
          <a:bodyPr wrap="none" rtlCol="0">
            <a:spAutoFit/>
          </a:bodyPr>
          <a:lstStyle/>
          <a:p>
            <a:r>
              <a:rPr lang="en-US" dirty="0"/>
              <a:t>CS:  Table</a:t>
            </a:r>
          </a:p>
          <a:p>
            <a:r>
              <a:rPr lang="en-US" dirty="0"/>
              <a:t>Math: Matrix X, which is </a:t>
            </a:r>
          </a:p>
          <a:p>
            <a:r>
              <a:rPr lang="en-US" dirty="0"/>
              <a:t>	N rows – each person</a:t>
            </a:r>
          </a:p>
          <a:p>
            <a:r>
              <a:rPr lang="en-US" dirty="0"/>
              <a:t>	m columns, each feature (age, salary, ..)</a:t>
            </a:r>
          </a:p>
        </p:txBody>
      </p:sp>
      <p:sp>
        <p:nvSpPr>
          <p:cNvPr id="3" name="Oval 2"/>
          <p:cNvSpPr/>
          <p:nvPr/>
        </p:nvSpPr>
        <p:spPr>
          <a:xfrm rot="20582883">
            <a:off x="2916753" y="1807120"/>
            <a:ext cx="2963476" cy="135676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Time Varying Signals to Features</a:t>
            </a:r>
          </a:p>
        </p:txBody>
      </p:sp>
      <p:cxnSp>
        <p:nvCxnSpPr>
          <p:cNvPr id="17" name="Straight Arrow Connector 16"/>
          <p:cNvCxnSpPr/>
          <p:nvPr/>
        </p:nvCxnSpPr>
        <p:spPr>
          <a:xfrm flipV="1">
            <a:off x="3342315" y="1906486"/>
            <a:ext cx="1608819" cy="598558"/>
          </a:xfrm>
          <a:prstGeom prst="straightConnector1">
            <a:avLst/>
          </a:prstGeom>
          <a:ln w="38100" cmpd="sng">
            <a:solidFill>
              <a:schemeClr val="bg1"/>
            </a:solidFill>
            <a:tailEnd type="arrow"/>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55613790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ata.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24000" y="0"/>
            <a:ext cx="9144000" cy="6858000"/>
          </a:xfrm>
          <a:prstGeom prst="rect">
            <a:avLst/>
          </a:prstGeom>
        </p:spPr>
      </p:pic>
      <p:sp>
        <p:nvSpPr>
          <p:cNvPr id="5" name="TextBox 4"/>
          <p:cNvSpPr txBox="1"/>
          <p:nvPr/>
        </p:nvSpPr>
        <p:spPr>
          <a:xfrm>
            <a:off x="1837215" y="5381528"/>
            <a:ext cx="8207938" cy="1538883"/>
          </a:xfrm>
          <a:prstGeom prst="rect">
            <a:avLst/>
          </a:prstGeom>
          <a:solidFill>
            <a:schemeClr val="tx1">
              <a:alpha val="21000"/>
            </a:schemeClr>
          </a:solidFill>
          <a:effectLst>
            <a:outerShdw blurRad="50800" dist="38100" dir="2700000" algn="tl" rotWithShape="0">
              <a:srgbClr val="000000">
                <a:alpha val="43000"/>
              </a:srgbClr>
            </a:outerShdw>
          </a:effectLst>
        </p:spPr>
        <p:txBody>
          <a:bodyPr wrap="square" lIns="274320" tIns="274320" rIns="274320" bIns="274320" rtlCol="0">
            <a:spAutoFit/>
          </a:bodyPr>
          <a:lstStyle/>
          <a:p>
            <a:r>
              <a:rPr lang="en-US" sz="1600" dirty="0">
                <a:solidFill>
                  <a:schemeClr val="bg1"/>
                </a:solidFill>
                <a:latin typeface="Helvetica Neue Light"/>
                <a:cs typeface="Helvetica Neue Light"/>
              </a:rPr>
              <a:t>Ikhlaq Sidhu </a:t>
            </a:r>
            <a:br>
              <a:rPr lang="en-US" sz="1600" dirty="0">
                <a:solidFill>
                  <a:schemeClr val="bg1"/>
                </a:solidFill>
                <a:latin typeface="Helvetica Neue Light"/>
                <a:cs typeface="Helvetica Neue Light"/>
              </a:rPr>
            </a:br>
            <a:r>
              <a:rPr lang="en-US" sz="1600" dirty="0">
                <a:solidFill>
                  <a:schemeClr val="bg1"/>
                </a:solidFill>
                <a:latin typeface="Helvetica Neue Light"/>
                <a:cs typeface="Helvetica Neue Light"/>
              </a:rPr>
              <a:t>Chief Scientist &amp; Founding Director, </a:t>
            </a:r>
            <a:br>
              <a:rPr lang="en-US" sz="1600" dirty="0">
                <a:solidFill>
                  <a:schemeClr val="bg1"/>
                </a:solidFill>
                <a:latin typeface="Helvetica Neue Light"/>
                <a:cs typeface="Helvetica Neue Light"/>
              </a:rPr>
            </a:br>
            <a:r>
              <a:rPr lang="en-US" sz="1600" dirty="0" err="1">
                <a:solidFill>
                  <a:schemeClr val="bg1"/>
                </a:solidFill>
                <a:latin typeface="Helvetica Neue Light"/>
                <a:cs typeface="Helvetica Neue Light"/>
              </a:rPr>
              <a:t>Sutardja</a:t>
            </a:r>
            <a:r>
              <a:rPr lang="en-US" sz="1600" dirty="0">
                <a:solidFill>
                  <a:schemeClr val="bg1"/>
                </a:solidFill>
                <a:latin typeface="Helvetica Neue Light"/>
                <a:cs typeface="Helvetica Neue Light"/>
              </a:rPr>
              <a:t> </a:t>
            </a:r>
            <a:r>
              <a:rPr lang="en-US" sz="1600" dirty="0">
                <a:solidFill>
                  <a:schemeClr val="bg1"/>
                </a:solidFill>
                <a:latin typeface="Helvetica Neue Light"/>
                <a:ea typeface="ＭＳ Ｐゴシック" charset="-128"/>
                <a:cs typeface="Helvetica Neue Light"/>
              </a:rPr>
              <a:t>Center for Entrepreneurship &amp; Technology</a:t>
            </a:r>
            <a:br>
              <a:rPr lang="en-US" sz="1600" dirty="0">
                <a:solidFill>
                  <a:schemeClr val="bg1"/>
                </a:solidFill>
                <a:latin typeface="Helvetica Neue Light"/>
                <a:ea typeface="ＭＳ Ｐゴシック" charset="-128"/>
                <a:cs typeface="Helvetica Neue Light"/>
              </a:rPr>
            </a:br>
            <a:r>
              <a:rPr lang="en-US" sz="1600" dirty="0">
                <a:solidFill>
                  <a:schemeClr val="bg1"/>
                </a:solidFill>
                <a:latin typeface="Helvetica Neue Light"/>
                <a:ea typeface="ＭＳ Ｐゴシック" charset="-128"/>
                <a:cs typeface="Helvetica Neue Light"/>
              </a:rPr>
              <a:t>IEOR Emerging Area Professor Award, UC Berkeley</a:t>
            </a:r>
            <a:endParaRPr lang="en-US" sz="1600" dirty="0">
              <a:solidFill>
                <a:schemeClr val="bg1"/>
              </a:solidFill>
              <a:latin typeface="Helvetica Neue Light"/>
              <a:cs typeface="Helvetica Neue Light"/>
            </a:endParaRPr>
          </a:p>
        </p:txBody>
      </p:sp>
      <p:sp>
        <p:nvSpPr>
          <p:cNvPr id="6" name="TextBox 5"/>
          <p:cNvSpPr txBox="1"/>
          <p:nvPr/>
        </p:nvSpPr>
        <p:spPr>
          <a:xfrm>
            <a:off x="7468591" y="325795"/>
            <a:ext cx="1297250" cy="400110"/>
          </a:xfrm>
          <a:prstGeom prst="rect">
            <a:avLst/>
          </a:prstGeom>
          <a:noFill/>
        </p:spPr>
        <p:txBody>
          <a:bodyPr wrap="none" rtlCol="0">
            <a:spAutoFit/>
          </a:bodyPr>
          <a:lstStyle/>
          <a:p>
            <a:r>
              <a:rPr lang="en-US" sz="2000" dirty="0"/>
              <a:t>About Me:</a:t>
            </a:r>
          </a:p>
        </p:txBody>
      </p:sp>
      <p:sp>
        <p:nvSpPr>
          <p:cNvPr id="3" name="Title 2"/>
          <p:cNvSpPr>
            <a:spLocks noGrp="1"/>
          </p:cNvSpPr>
          <p:nvPr>
            <p:ph type="ctrTitle"/>
          </p:nvPr>
        </p:nvSpPr>
        <p:spPr>
          <a:xfrm>
            <a:off x="2272753" y="2248141"/>
            <a:ext cx="7772400" cy="1470025"/>
          </a:xfrm>
          <a:solidFill>
            <a:schemeClr val="dk1">
              <a:alpha val="74000"/>
            </a:schemeClr>
          </a:solidFill>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Data as a Signal</a:t>
            </a:r>
            <a:br>
              <a:rPr lang="en-US" dirty="0" smtClean="0"/>
            </a:br>
            <a:r>
              <a:rPr lang="en-US" sz="2400" dirty="0"/>
              <a:t>Data X: A Course on Data, Signals, and Systems</a:t>
            </a:r>
            <a:endParaRPr lang="en-US" dirty="0"/>
          </a:p>
        </p:txBody>
      </p:sp>
      <p:sp>
        <p:nvSpPr>
          <p:cNvPr id="10" name="TextBox 9"/>
          <p:cNvSpPr txBox="1"/>
          <p:nvPr/>
        </p:nvSpPr>
        <p:spPr>
          <a:xfrm>
            <a:off x="1751167" y="231587"/>
            <a:ext cx="3880743" cy="1323439"/>
          </a:xfrm>
          <a:prstGeom prst="rect">
            <a:avLst/>
          </a:prstGeom>
          <a:solidFill>
            <a:schemeClr val="dk1">
              <a:alpha val="42000"/>
            </a:schemeClr>
          </a:solidFill>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5400" dirty="0">
                <a:latin typeface="Courier New"/>
                <a:cs typeface="Courier New"/>
              </a:rPr>
              <a:t>Data</a:t>
            </a:r>
            <a:r>
              <a:rPr lang="en-US" sz="5400" dirty="0">
                <a:latin typeface="Arial Narrow"/>
                <a:cs typeface="Arial Narrow"/>
              </a:rPr>
              <a:t> </a:t>
            </a:r>
            <a:r>
              <a:rPr lang="en-US" sz="8000" baseline="30000" dirty="0">
                <a:latin typeface="Courier New"/>
                <a:cs typeface="Courier New"/>
              </a:rPr>
              <a:t>X</a:t>
            </a:r>
            <a:endParaRPr lang="en-US" dirty="0">
              <a:latin typeface="Optima"/>
              <a:cs typeface="Optima"/>
            </a:endParaRPr>
          </a:p>
        </p:txBody>
      </p:sp>
    </p:spTree>
    <p:extLst>
      <p:ext uri="{BB962C8B-B14F-4D97-AF65-F5344CB8AC3E}">
        <p14:creationId xmlns:p14="http://schemas.microsoft.com/office/powerpoint/2010/main" val="11324261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for Data as a Signal Part II</a:t>
            </a:r>
            <a:endParaRPr lang="en-US" dirty="0"/>
          </a:p>
        </p:txBody>
      </p:sp>
      <p:sp>
        <p:nvSpPr>
          <p:cNvPr id="3" name="Content Placeholder 2"/>
          <p:cNvSpPr>
            <a:spLocks noGrp="1"/>
          </p:cNvSpPr>
          <p:nvPr>
            <p:ph idx="1"/>
          </p:nvPr>
        </p:nvSpPr>
        <p:spPr/>
        <p:txBody>
          <a:bodyPr/>
          <a:lstStyle/>
          <a:p>
            <a:r>
              <a:rPr lang="en-US" dirty="0" smtClean="0"/>
              <a:t>Fourier and Spectral Analysis</a:t>
            </a:r>
          </a:p>
          <a:p>
            <a:r>
              <a:rPr lang="en-US" dirty="0" smtClean="0"/>
              <a:t>Comb Function, and why this is so important</a:t>
            </a:r>
          </a:p>
          <a:p>
            <a:r>
              <a:rPr lang="en-US" dirty="0" smtClean="0"/>
              <a:t>Resampling</a:t>
            </a:r>
          </a:p>
        </p:txBody>
      </p:sp>
    </p:spTree>
    <p:extLst>
      <p:ext uri="{BB962C8B-B14F-4D97-AF65-F5344CB8AC3E}">
        <p14:creationId xmlns:p14="http://schemas.microsoft.com/office/powerpoint/2010/main" val="1228782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668408"/>
          </a:xfr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Part II: LTI and Data Signals to Features</a:t>
            </a:r>
            <a:endParaRPr lang="en-US" dirty="0"/>
          </a:p>
        </p:txBody>
      </p:sp>
      <p:sp>
        <p:nvSpPr>
          <p:cNvPr id="4" name="TextBox 3"/>
          <p:cNvSpPr txBox="1"/>
          <p:nvPr/>
        </p:nvSpPr>
        <p:spPr>
          <a:xfrm>
            <a:off x="1870988" y="2028993"/>
            <a:ext cx="1508829" cy="369331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Objects</a:t>
            </a:r>
          </a:p>
          <a:p>
            <a:endParaRPr lang="en-US" dirty="0"/>
          </a:p>
          <a:p>
            <a:r>
              <a:rPr lang="en-US" dirty="0"/>
              <a:t>Events/Experiments</a:t>
            </a:r>
          </a:p>
          <a:p>
            <a:endParaRPr lang="en-US" dirty="0"/>
          </a:p>
          <a:p>
            <a:r>
              <a:rPr lang="en-US" dirty="0"/>
              <a:t>People/Customers</a:t>
            </a:r>
          </a:p>
          <a:p>
            <a:endParaRPr lang="en-US" dirty="0"/>
          </a:p>
          <a:p>
            <a:r>
              <a:rPr lang="en-US" dirty="0"/>
              <a:t>Products</a:t>
            </a:r>
          </a:p>
          <a:p>
            <a:endParaRPr lang="en-US" dirty="0"/>
          </a:p>
          <a:p>
            <a:r>
              <a:rPr lang="en-US" dirty="0"/>
              <a:t>Stocks</a:t>
            </a:r>
          </a:p>
          <a:p>
            <a:endParaRPr lang="en-US" dirty="0"/>
          </a:p>
          <a:p>
            <a:r>
              <a:rPr lang="en-US" dirty="0"/>
              <a:t>…</a:t>
            </a:r>
          </a:p>
        </p:txBody>
      </p:sp>
      <p:sp>
        <p:nvSpPr>
          <p:cNvPr id="5" name="TextBox 4"/>
          <p:cNvSpPr txBox="1"/>
          <p:nvPr/>
        </p:nvSpPr>
        <p:spPr>
          <a:xfrm>
            <a:off x="1870987" y="1544237"/>
            <a:ext cx="1207520" cy="369332"/>
          </a:xfrm>
          <a:prstGeom prst="rect">
            <a:avLst/>
          </a:prstGeom>
          <a:noFill/>
        </p:spPr>
        <p:txBody>
          <a:bodyPr wrap="none" rtlCol="0">
            <a:spAutoFit/>
          </a:bodyPr>
          <a:lstStyle/>
          <a:p>
            <a:r>
              <a:rPr lang="en-US" dirty="0"/>
              <a:t>In Real Life</a:t>
            </a:r>
          </a:p>
        </p:txBody>
      </p:sp>
      <p:pic>
        <p:nvPicPr>
          <p:cNvPr id="6" name="Picture 5" descr="wqalg1u3a.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9035" y="7074104"/>
            <a:ext cx="4179610" cy="1933300"/>
          </a:xfrm>
          <a:prstGeom prst="rect">
            <a:avLst/>
          </a:prstGeom>
        </p:spPr>
      </p:pic>
      <p:pic>
        <p:nvPicPr>
          <p:cNvPr id="7" name="Picture 6" descr="data_table_05_0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8646" y="6858000"/>
            <a:ext cx="3977971" cy="2117450"/>
          </a:xfrm>
          <a:prstGeom prst="rect">
            <a:avLst/>
          </a:prstGeom>
        </p:spPr>
      </p:pic>
      <p:pic>
        <p:nvPicPr>
          <p:cNvPr id="8" name="Picture 7" descr="scr_6_11.gif"/>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988636" y="2057079"/>
            <a:ext cx="2951855" cy="1896567"/>
          </a:xfrm>
          <a:prstGeom prst="rect">
            <a:avLst/>
          </a:prstGeom>
        </p:spPr>
      </p:pic>
      <p:cxnSp>
        <p:nvCxnSpPr>
          <p:cNvPr id="10" name="Straight Arrow Connector 9"/>
          <p:cNvCxnSpPr/>
          <p:nvPr/>
        </p:nvCxnSpPr>
        <p:spPr>
          <a:xfrm flipH="1">
            <a:off x="6131631" y="1781166"/>
            <a:ext cx="370435" cy="264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347277" y="1299631"/>
            <a:ext cx="1949948" cy="646331"/>
          </a:xfrm>
          <a:prstGeom prst="rect">
            <a:avLst/>
          </a:prstGeom>
          <a:noFill/>
        </p:spPr>
        <p:txBody>
          <a:bodyPr wrap="none" rtlCol="0">
            <a:spAutoFit/>
          </a:bodyPr>
          <a:lstStyle/>
          <a:p>
            <a:r>
              <a:rPr lang="en-US" dirty="0"/>
              <a:t>Features, but also </a:t>
            </a:r>
            <a:br>
              <a:rPr lang="en-US" dirty="0"/>
            </a:br>
            <a:r>
              <a:rPr lang="en-US" dirty="0"/>
              <a:t>loss of information</a:t>
            </a:r>
          </a:p>
        </p:txBody>
      </p:sp>
      <p:sp>
        <p:nvSpPr>
          <p:cNvPr id="14" name="TextBox 13"/>
          <p:cNvSpPr txBox="1"/>
          <p:nvPr/>
        </p:nvSpPr>
        <p:spPr>
          <a:xfrm>
            <a:off x="4988636" y="2064011"/>
            <a:ext cx="2951855" cy="3416320"/>
          </a:xfrm>
          <a:prstGeom prst="rect">
            <a:avLst/>
          </a:prstGeom>
          <a:solidFill>
            <a:schemeClr val="lt1">
              <a:alpha val="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a:p>
          <a:p>
            <a:endParaRPr lang="en-US" dirty="0"/>
          </a:p>
          <a:p>
            <a:endParaRPr lang="en-US" dirty="0"/>
          </a:p>
          <a:p>
            <a:r>
              <a:rPr lang="en-US" dirty="0"/>
              <a:t>	In Sample</a:t>
            </a:r>
          </a:p>
          <a:p>
            <a:endParaRPr lang="en-US" dirty="0"/>
          </a:p>
          <a:p>
            <a:endParaRPr lang="en-US" dirty="0"/>
          </a:p>
          <a:p>
            <a:endParaRPr lang="en-US" dirty="0"/>
          </a:p>
          <a:p>
            <a:endParaRPr lang="en-US" dirty="0"/>
          </a:p>
          <a:p>
            <a:endParaRPr lang="en-US" dirty="0"/>
          </a:p>
          <a:p>
            <a:r>
              <a:rPr lang="en-US" dirty="0"/>
              <a:t>	Out of Sample</a:t>
            </a:r>
          </a:p>
          <a:p>
            <a:endParaRPr lang="en-US" dirty="0"/>
          </a:p>
          <a:p>
            <a:endParaRPr lang="en-US" dirty="0"/>
          </a:p>
        </p:txBody>
      </p:sp>
      <p:sp>
        <p:nvSpPr>
          <p:cNvPr id="15" name="Rectangle 14"/>
          <p:cNvSpPr/>
          <p:nvPr/>
        </p:nvSpPr>
        <p:spPr>
          <a:xfrm>
            <a:off x="4435993" y="2045972"/>
            <a:ext cx="552642" cy="34274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Person 1</a:t>
            </a:r>
          </a:p>
          <a:p>
            <a:pPr algn="ctr"/>
            <a:r>
              <a:rPr lang="en-US" sz="800" dirty="0"/>
              <a:t>Person 2</a:t>
            </a:r>
          </a:p>
          <a:p>
            <a:pPr algn="ctr"/>
            <a:r>
              <a:rPr lang="en-US" sz="800" dirty="0"/>
              <a:t>Person 3</a:t>
            </a:r>
          </a:p>
          <a:p>
            <a:pPr algn="ctr"/>
            <a:endParaRPr lang="en-US" sz="800" dirty="0"/>
          </a:p>
          <a:p>
            <a:pPr algn="ctr"/>
            <a:endParaRPr lang="en-US" sz="800" dirty="0"/>
          </a:p>
          <a:p>
            <a:pPr algn="ctr"/>
            <a:r>
              <a:rPr lang="en-US" sz="800" dirty="0"/>
              <a:t>.</a:t>
            </a:r>
          </a:p>
          <a:p>
            <a:pPr algn="ctr"/>
            <a:r>
              <a:rPr lang="en-US" sz="800" dirty="0"/>
              <a:t>.</a:t>
            </a:r>
          </a:p>
          <a:p>
            <a:pPr algn="ctr"/>
            <a:r>
              <a:rPr lang="en-US" sz="800" dirty="0"/>
              <a:t>.</a:t>
            </a:r>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r>
              <a:rPr lang="en-US" sz="800" dirty="0"/>
              <a:t>Person N</a:t>
            </a:r>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dirty="0"/>
          </a:p>
        </p:txBody>
      </p:sp>
      <p:cxnSp>
        <p:nvCxnSpPr>
          <p:cNvPr id="20" name="Straight Arrow Connector 19"/>
          <p:cNvCxnSpPr/>
          <p:nvPr/>
        </p:nvCxnSpPr>
        <p:spPr>
          <a:xfrm>
            <a:off x="7322252" y="3011659"/>
            <a:ext cx="12951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8952553" y="2605746"/>
            <a:ext cx="1560644" cy="2862323"/>
          </a:xfrm>
          <a:prstGeom prst="rect">
            <a:avLst/>
          </a:prstGeom>
          <a:noFill/>
        </p:spPr>
        <p:txBody>
          <a:bodyPr wrap="none" rtlCol="0">
            <a:spAutoFit/>
          </a:bodyPr>
          <a:lstStyle/>
          <a:p>
            <a:r>
              <a:rPr lang="en-US" dirty="0"/>
              <a:t>Characteristics</a:t>
            </a:r>
          </a:p>
          <a:p>
            <a:r>
              <a:rPr lang="en-US" dirty="0"/>
              <a:t>Patterns</a:t>
            </a:r>
          </a:p>
          <a:p>
            <a:r>
              <a:rPr lang="en-US" dirty="0"/>
              <a:t>Models</a:t>
            </a:r>
          </a:p>
          <a:p>
            <a:endParaRPr lang="en-US" dirty="0"/>
          </a:p>
          <a:p>
            <a:endParaRPr lang="en-US" dirty="0"/>
          </a:p>
          <a:p>
            <a:r>
              <a:rPr lang="en-US" dirty="0"/>
              <a:t>Predictions</a:t>
            </a:r>
          </a:p>
          <a:p>
            <a:r>
              <a:rPr lang="en-US" dirty="0"/>
              <a:t>Similarities</a:t>
            </a:r>
          </a:p>
          <a:p>
            <a:r>
              <a:rPr lang="en-US" dirty="0"/>
              <a:t>Differences</a:t>
            </a:r>
          </a:p>
          <a:p>
            <a:r>
              <a:rPr lang="en-US" dirty="0"/>
              <a:t>Distance </a:t>
            </a:r>
          </a:p>
          <a:p>
            <a:endParaRPr lang="en-US" dirty="0"/>
          </a:p>
        </p:txBody>
      </p:sp>
      <p:cxnSp>
        <p:nvCxnSpPr>
          <p:cNvPr id="25" name="Straight Arrow Connector 24"/>
          <p:cNvCxnSpPr/>
          <p:nvPr/>
        </p:nvCxnSpPr>
        <p:spPr>
          <a:xfrm>
            <a:off x="7474652" y="4621315"/>
            <a:ext cx="12951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Oval 2"/>
          <p:cNvSpPr/>
          <p:nvPr/>
        </p:nvSpPr>
        <p:spPr>
          <a:xfrm rot="20582883">
            <a:off x="2954255" y="2466567"/>
            <a:ext cx="2963476" cy="135676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Time Varying Signals to Features</a:t>
            </a:r>
          </a:p>
        </p:txBody>
      </p:sp>
      <p:cxnSp>
        <p:nvCxnSpPr>
          <p:cNvPr id="17" name="Straight Arrow Connector 16"/>
          <p:cNvCxnSpPr/>
          <p:nvPr/>
        </p:nvCxnSpPr>
        <p:spPr>
          <a:xfrm flipV="1">
            <a:off x="3379817" y="2565933"/>
            <a:ext cx="1608819" cy="598558"/>
          </a:xfrm>
          <a:prstGeom prst="straightConnector1">
            <a:avLst/>
          </a:prstGeom>
          <a:ln w="38100" cmpd="sng">
            <a:solidFill>
              <a:schemeClr val="bg1"/>
            </a:solidFill>
            <a:tailEnd type="arrow"/>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48321508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Fourier Transform</a:t>
            </a:r>
            <a:br>
              <a:rPr lang="en-US" dirty="0" smtClean="0"/>
            </a:br>
            <a:r>
              <a:rPr lang="en-US" dirty="0"/>
              <a:t>T</a:t>
            </a:r>
            <a:r>
              <a:rPr lang="en-US" dirty="0" smtClean="0"/>
              <a:t>he most famous of mathematical </a:t>
            </a:r>
            <a:r>
              <a:rPr lang="en-US" dirty="0" err="1" smtClean="0"/>
              <a:t>transfoms</a:t>
            </a:r>
            <a:endParaRPr lang="en-US" dirty="0"/>
          </a:p>
        </p:txBody>
      </p:sp>
      <p:sp>
        <p:nvSpPr>
          <p:cNvPr id="3" name="Content Placeholder 2"/>
          <p:cNvSpPr>
            <a:spLocks noGrp="1"/>
          </p:cNvSpPr>
          <p:nvPr>
            <p:ph idx="1"/>
          </p:nvPr>
        </p:nvSpPr>
        <p:spPr>
          <a:xfrm>
            <a:off x="1903752" y="3531738"/>
            <a:ext cx="8229600" cy="1711192"/>
          </a:xfrm>
        </p:spPr>
        <p:txBody>
          <a:bodyPr/>
          <a:lstStyle/>
          <a:p>
            <a:r>
              <a:rPr lang="en-US" dirty="0" smtClean="0"/>
              <a:t>A Transform is not a function: </a:t>
            </a:r>
            <a:r>
              <a:rPr lang="en-US" dirty="0" err="1" smtClean="0"/>
              <a:t>ie</a:t>
            </a:r>
            <a:r>
              <a:rPr lang="en-US" dirty="0" smtClean="0"/>
              <a:t> mapping from one variable to another </a:t>
            </a:r>
            <a:endParaRPr lang="en-US" dirty="0"/>
          </a:p>
        </p:txBody>
      </p:sp>
      <p:pic>
        <p:nvPicPr>
          <p:cNvPr id="6" name="Picture 5" descr="imgres.png"/>
          <p:cNvPicPr>
            <a:picLocks noChangeAspect="1"/>
          </p:cNvPicPr>
          <p:nvPr/>
        </p:nvPicPr>
        <p:blipFill rotWithShape="1">
          <a:blip r:embed="rId3">
            <a:extLst>
              <a:ext uri="{28A0092B-C50C-407E-A947-70E740481C1C}">
                <a14:useLocalDpi xmlns:a14="http://schemas.microsoft.com/office/drawing/2010/main" val="0"/>
              </a:ext>
            </a:extLst>
          </a:blip>
          <a:srcRect t="44052"/>
          <a:stretch/>
        </p:blipFill>
        <p:spPr>
          <a:xfrm>
            <a:off x="1767649" y="1533954"/>
            <a:ext cx="4724400" cy="660809"/>
          </a:xfrm>
          <a:prstGeom prst="rect">
            <a:avLst/>
          </a:prstGeom>
        </p:spPr>
      </p:pic>
      <p:pic>
        <p:nvPicPr>
          <p:cNvPr id="7" name="Picture 6" descr="imgres.png"/>
          <p:cNvPicPr>
            <a:picLocks noChangeAspect="1"/>
          </p:cNvPicPr>
          <p:nvPr/>
        </p:nvPicPr>
        <p:blipFill rotWithShape="1">
          <a:blip r:embed="rId3">
            <a:extLst>
              <a:ext uri="{28A0092B-C50C-407E-A947-70E740481C1C}">
                <a14:useLocalDpi xmlns:a14="http://schemas.microsoft.com/office/drawing/2010/main" val="0"/>
              </a:ext>
            </a:extLst>
          </a:blip>
          <a:srcRect t="30272"/>
          <a:stretch/>
        </p:blipFill>
        <p:spPr>
          <a:xfrm>
            <a:off x="1767649" y="2396933"/>
            <a:ext cx="4724400" cy="823559"/>
          </a:xfrm>
          <a:prstGeom prst="rect">
            <a:avLst/>
          </a:prstGeom>
        </p:spPr>
      </p:pic>
      <p:sp>
        <p:nvSpPr>
          <p:cNvPr id="8" name="TextBox 7"/>
          <p:cNvSpPr txBox="1"/>
          <p:nvPr/>
        </p:nvSpPr>
        <p:spPr>
          <a:xfrm>
            <a:off x="6324368" y="1533954"/>
            <a:ext cx="287258" cy="369332"/>
          </a:xfrm>
          <a:prstGeom prst="rect">
            <a:avLst/>
          </a:prstGeom>
          <a:noFill/>
        </p:spPr>
        <p:txBody>
          <a:bodyPr wrap="none" rtlCol="0">
            <a:spAutoFit/>
          </a:bodyPr>
          <a:lstStyle/>
          <a:p>
            <a:r>
              <a:rPr lang="en-US" dirty="0"/>
              <a:t>x</a:t>
            </a:r>
          </a:p>
        </p:txBody>
      </p:sp>
      <p:sp>
        <p:nvSpPr>
          <p:cNvPr id="9" name="TextBox 8"/>
          <p:cNvSpPr txBox="1"/>
          <p:nvPr/>
        </p:nvSpPr>
        <p:spPr>
          <a:xfrm>
            <a:off x="6342009" y="2591540"/>
            <a:ext cx="289149" cy="369332"/>
          </a:xfrm>
          <a:prstGeom prst="rect">
            <a:avLst/>
          </a:prstGeom>
          <a:noFill/>
        </p:spPr>
        <p:txBody>
          <a:bodyPr wrap="none" rtlCol="0">
            <a:spAutoFit/>
          </a:bodyPr>
          <a:lstStyle/>
          <a:p>
            <a:r>
              <a:rPr lang="en-US" dirty="0"/>
              <a:t>y</a:t>
            </a:r>
          </a:p>
        </p:txBody>
      </p:sp>
      <p:pic>
        <p:nvPicPr>
          <p:cNvPr id="10" name="Picture 9" descr="x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2955" y="1585748"/>
            <a:ext cx="1897818" cy="1897818"/>
          </a:xfrm>
          <a:prstGeom prst="rect">
            <a:avLst/>
          </a:prstGeom>
        </p:spPr>
      </p:pic>
      <p:sp>
        <p:nvSpPr>
          <p:cNvPr id="11" name="TextBox 10"/>
          <p:cNvSpPr txBox="1"/>
          <p:nvPr/>
        </p:nvSpPr>
        <p:spPr>
          <a:xfrm>
            <a:off x="6742793" y="1834961"/>
            <a:ext cx="1370162" cy="369332"/>
          </a:xfrm>
          <a:prstGeom prst="rect">
            <a:avLst/>
          </a:prstGeom>
          <a:noFill/>
        </p:spPr>
        <p:txBody>
          <a:bodyPr wrap="none" rtlCol="0">
            <a:spAutoFit/>
          </a:bodyPr>
          <a:lstStyle/>
          <a:p>
            <a:r>
              <a:rPr lang="en-US" dirty="0"/>
              <a:t>y = f(x) = x+1</a:t>
            </a:r>
          </a:p>
        </p:txBody>
      </p:sp>
      <p:sp>
        <p:nvSpPr>
          <p:cNvPr id="12" name="Freeform 11"/>
          <p:cNvSpPr/>
          <p:nvPr/>
        </p:nvSpPr>
        <p:spPr>
          <a:xfrm>
            <a:off x="2864620" y="1769664"/>
            <a:ext cx="546832" cy="843493"/>
          </a:xfrm>
          <a:custGeom>
            <a:avLst/>
            <a:gdLst>
              <a:gd name="connsiteX0" fmla="*/ 0 w 1199502"/>
              <a:gd name="connsiteY0" fmla="*/ 0 h 1675910"/>
              <a:gd name="connsiteX1" fmla="*/ 458633 w 1199502"/>
              <a:gd name="connsiteY1" fmla="*/ 864417 h 1675910"/>
              <a:gd name="connsiteX2" fmla="*/ 1199502 w 1199502"/>
              <a:gd name="connsiteY2" fmla="*/ 1675910 h 1675910"/>
            </a:gdLst>
            <a:ahLst/>
            <a:cxnLst>
              <a:cxn ang="0">
                <a:pos x="connsiteX0" y="connsiteY0"/>
              </a:cxn>
              <a:cxn ang="0">
                <a:pos x="connsiteX1" y="connsiteY1"/>
              </a:cxn>
              <a:cxn ang="0">
                <a:pos x="connsiteX2" y="connsiteY2"/>
              </a:cxn>
            </a:cxnLst>
            <a:rect l="l" t="t" r="r" b="b"/>
            <a:pathLst>
              <a:path w="1199502" h="1675910">
                <a:moveTo>
                  <a:pt x="0" y="0"/>
                </a:moveTo>
                <a:cubicBezTo>
                  <a:pt x="129358" y="292549"/>
                  <a:pt x="258716" y="585099"/>
                  <a:pt x="458633" y="864417"/>
                </a:cubicBezTo>
                <a:cubicBezTo>
                  <a:pt x="658550" y="1143735"/>
                  <a:pt x="1199502" y="1675910"/>
                  <a:pt x="1199502" y="1675910"/>
                </a:cubicBezTo>
              </a:path>
            </a:pathLst>
          </a:custGeom>
          <a:ln>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Connector 14"/>
          <p:cNvCxnSpPr/>
          <p:nvPr/>
        </p:nvCxnSpPr>
        <p:spPr>
          <a:xfrm flipV="1">
            <a:off x="8112955" y="1585749"/>
            <a:ext cx="1472406" cy="1540247"/>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9196127" y="1250915"/>
            <a:ext cx="495072" cy="369332"/>
          </a:xfrm>
          <a:prstGeom prst="rect">
            <a:avLst/>
          </a:prstGeom>
          <a:noFill/>
        </p:spPr>
        <p:txBody>
          <a:bodyPr wrap="none" rtlCol="0">
            <a:spAutoFit/>
          </a:bodyPr>
          <a:lstStyle/>
          <a:p>
            <a:r>
              <a:rPr lang="en-US" dirty="0"/>
              <a:t>f(x)</a:t>
            </a:r>
          </a:p>
        </p:txBody>
      </p:sp>
      <p:sp>
        <p:nvSpPr>
          <p:cNvPr id="17" name="Freeform 16"/>
          <p:cNvSpPr/>
          <p:nvPr/>
        </p:nvSpPr>
        <p:spPr>
          <a:xfrm>
            <a:off x="8757454" y="1683173"/>
            <a:ext cx="1375899" cy="1270163"/>
          </a:xfrm>
          <a:custGeom>
            <a:avLst/>
            <a:gdLst>
              <a:gd name="connsiteX0" fmla="*/ 0 w 1375899"/>
              <a:gd name="connsiteY0" fmla="*/ 1270163 h 1270163"/>
              <a:gd name="connsiteX1" fmla="*/ 35279 w 1375899"/>
              <a:gd name="connsiteY1" fmla="*/ 1023187 h 1270163"/>
              <a:gd name="connsiteX2" fmla="*/ 141118 w 1375899"/>
              <a:gd name="connsiteY2" fmla="*/ 864417 h 1270163"/>
              <a:gd name="connsiteX3" fmla="*/ 317515 w 1375899"/>
              <a:gd name="connsiteY3" fmla="*/ 705646 h 1270163"/>
              <a:gd name="connsiteX4" fmla="*/ 370434 w 1375899"/>
              <a:gd name="connsiteY4" fmla="*/ 688005 h 1270163"/>
              <a:gd name="connsiteX5" fmla="*/ 546832 w 1375899"/>
              <a:gd name="connsiteY5" fmla="*/ 652723 h 1270163"/>
              <a:gd name="connsiteX6" fmla="*/ 758509 w 1375899"/>
              <a:gd name="connsiteY6" fmla="*/ 599799 h 1270163"/>
              <a:gd name="connsiteX7" fmla="*/ 952546 w 1375899"/>
              <a:gd name="connsiteY7" fmla="*/ 617441 h 1270163"/>
              <a:gd name="connsiteX8" fmla="*/ 1005465 w 1375899"/>
              <a:gd name="connsiteY8" fmla="*/ 635082 h 1270163"/>
              <a:gd name="connsiteX9" fmla="*/ 1199502 w 1375899"/>
              <a:gd name="connsiteY9" fmla="*/ 599799 h 1270163"/>
              <a:gd name="connsiteX10" fmla="*/ 1322980 w 1375899"/>
              <a:gd name="connsiteY10" fmla="*/ 405747 h 1270163"/>
              <a:gd name="connsiteX11" fmla="*/ 1340620 w 1375899"/>
              <a:gd name="connsiteY11" fmla="*/ 335182 h 1270163"/>
              <a:gd name="connsiteX12" fmla="*/ 1358260 w 1375899"/>
              <a:gd name="connsiteY12" fmla="*/ 282259 h 1270163"/>
              <a:gd name="connsiteX13" fmla="*/ 1375899 w 1375899"/>
              <a:gd name="connsiteY13" fmla="*/ 0 h 1270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5899" h="1270163">
                <a:moveTo>
                  <a:pt x="0" y="1270163"/>
                </a:moveTo>
                <a:cubicBezTo>
                  <a:pt x="11760" y="1187838"/>
                  <a:pt x="7961" y="1101733"/>
                  <a:pt x="35279" y="1023187"/>
                </a:cubicBezTo>
                <a:cubicBezTo>
                  <a:pt x="56173" y="963112"/>
                  <a:pt x="96145" y="909394"/>
                  <a:pt x="141118" y="864417"/>
                </a:cubicBezTo>
                <a:cubicBezTo>
                  <a:pt x="189626" y="815905"/>
                  <a:pt x="253073" y="742473"/>
                  <a:pt x="317515" y="705646"/>
                </a:cubicBezTo>
                <a:cubicBezTo>
                  <a:pt x="333659" y="696420"/>
                  <a:pt x="352316" y="692186"/>
                  <a:pt x="370434" y="688005"/>
                </a:cubicBezTo>
                <a:cubicBezTo>
                  <a:pt x="428862" y="674521"/>
                  <a:pt x="489946" y="671687"/>
                  <a:pt x="546832" y="652723"/>
                </a:cubicBezTo>
                <a:cubicBezTo>
                  <a:pt x="686601" y="606130"/>
                  <a:pt x="615988" y="623555"/>
                  <a:pt x="758509" y="599799"/>
                </a:cubicBezTo>
                <a:cubicBezTo>
                  <a:pt x="823188" y="605680"/>
                  <a:pt x="888253" y="608255"/>
                  <a:pt x="952546" y="617441"/>
                </a:cubicBezTo>
                <a:cubicBezTo>
                  <a:pt x="970953" y="620071"/>
                  <a:pt x="986918" y="636407"/>
                  <a:pt x="1005465" y="635082"/>
                </a:cubicBezTo>
                <a:cubicBezTo>
                  <a:pt x="1071037" y="630398"/>
                  <a:pt x="1134823" y="611560"/>
                  <a:pt x="1199502" y="599799"/>
                </a:cubicBezTo>
                <a:cubicBezTo>
                  <a:pt x="1244618" y="539640"/>
                  <a:pt x="1296183" y="477212"/>
                  <a:pt x="1322980" y="405747"/>
                </a:cubicBezTo>
                <a:cubicBezTo>
                  <a:pt x="1331493" y="383045"/>
                  <a:pt x="1333960" y="358495"/>
                  <a:pt x="1340620" y="335182"/>
                </a:cubicBezTo>
                <a:cubicBezTo>
                  <a:pt x="1345728" y="317302"/>
                  <a:pt x="1352380" y="299900"/>
                  <a:pt x="1358260" y="282259"/>
                </a:cubicBezTo>
                <a:lnTo>
                  <a:pt x="1375899"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p:cNvSpPr txBox="1"/>
          <p:nvPr/>
        </p:nvSpPr>
        <p:spPr>
          <a:xfrm>
            <a:off x="10010774" y="1313840"/>
            <a:ext cx="533281" cy="369332"/>
          </a:xfrm>
          <a:prstGeom prst="rect">
            <a:avLst/>
          </a:prstGeom>
          <a:noFill/>
        </p:spPr>
        <p:txBody>
          <a:bodyPr wrap="none" rtlCol="0">
            <a:spAutoFit/>
          </a:bodyPr>
          <a:lstStyle/>
          <a:p>
            <a:r>
              <a:rPr lang="en-US" dirty="0"/>
              <a:t>g(x)</a:t>
            </a:r>
          </a:p>
        </p:txBody>
      </p:sp>
      <p:pic>
        <p:nvPicPr>
          <p:cNvPr id="20" name="Picture 19" descr="fourierPair.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3752" y="4036233"/>
            <a:ext cx="6352434" cy="1841779"/>
          </a:xfrm>
          <a:prstGeom prst="rect">
            <a:avLst/>
          </a:prstGeom>
        </p:spPr>
      </p:pic>
      <p:sp>
        <p:nvSpPr>
          <p:cNvPr id="21" name="TextBox 20"/>
          <p:cNvSpPr txBox="1"/>
          <p:nvPr/>
        </p:nvSpPr>
        <p:spPr>
          <a:xfrm>
            <a:off x="3411452" y="2133729"/>
            <a:ext cx="395098" cy="369332"/>
          </a:xfrm>
          <a:prstGeom prst="rect">
            <a:avLst/>
          </a:prstGeom>
          <a:noFill/>
        </p:spPr>
        <p:txBody>
          <a:bodyPr wrap="none" rtlCol="0">
            <a:spAutoFit/>
          </a:bodyPr>
          <a:lstStyle/>
          <a:p>
            <a:r>
              <a:rPr lang="en-US" dirty="0"/>
              <a:t>f()</a:t>
            </a:r>
          </a:p>
        </p:txBody>
      </p:sp>
      <p:pic>
        <p:nvPicPr>
          <p:cNvPr id="19" name="Picture 18" descr="fouriertransforms.gif"/>
          <p:cNvPicPr>
            <a:picLocks noChangeAspect="1"/>
          </p:cNvPicPr>
          <p:nvPr/>
        </p:nvPicPr>
        <p:blipFill rotWithShape="1">
          <a:blip r:embed="rId6">
            <a:extLst>
              <a:ext uri="{28A0092B-C50C-407E-A947-70E740481C1C}">
                <a14:useLocalDpi xmlns:a14="http://schemas.microsoft.com/office/drawing/2010/main" val="0"/>
              </a:ext>
            </a:extLst>
          </a:blip>
          <a:srcRect l="74207"/>
          <a:stretch/>
        </p:blipFill>
        <p:spPr>
          <a:xfrm>
            <a:off x="8841571" y="4053151"/>
            <a:ext cx="1487580" cy="1824861"/>
          </a:xfrm>
          <a:prstGeom prst="rect">
            <a:avLst/>
          </a:prstGeom>
        </p:spPr>
      </p:pic>
    </p:spTree>
    <p:extLst>
      <p:ext uri="{BB962C8B-B14F-4D97-AF65-F5344CB8AC3E}">
        <p14:creationId xmlns:p14="http://schemas.microsoft.com/office/powerpoint/2010/main" val="405809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FFT.png"/>
          <p:cNvPicPr>
            <a:picLocks noChangeAspect="1"/>
          </p:cNvPicPr>
          <p:nvPr/>
        </p:nvPicPr>
        <p:blipFill rotWithShape="1">
          <a:blip r:embed="rId3">
            <a:extLst>
              <a:ext uri="{28A0092B-C50C-407E-A947-70E740481C1C}">
                <a14:useLocalDpi xmlns:a14="http://schemas.microsoft.com/office/drawing/2010/main" val="0"/>
              </a:ext>
            </a:extLst>
          </a:blip>
          <a:srcRect l="11683" r="10364" b="4347"/>
          <a:stretch/>
        </p:blipFill>
        <p:spPr>
          <a:xfrm>
            <a:off x="1961093" y="540184"/>
            <a:ext cx="7655644" cy="5341078"/>
          </a:xfrm>
          <a:prstGeom prst="rect">
            <a:avLst/>
          </a:prstGeom>
        </p:spPr>
      </p:pic>
      <p:sp>
        <p:nvSpPr>
          <p:cNvPr id="3" name="TextBox 2"/>
          <p:cNvSpPr txBox="1"/>
          <p:nvPr/>
        </p:nvSpPr>
        <p:spPr>
          <a:xfrm>
            <a:off x="8103620" y="274639"/>
            <a:ext cx="2390198" cy="646331"/>
          </a:xfrm>
          <a:prstGeom prst="rect">
            <a:avLst/>
          </a:prstGeom>
          <a:noFill/>
        </p:spPr>
        <p:txBody>
          <a:bodyPr wrap="none" rtlCol="0">
            <a:spAutoFit/>
          </a:bodyPr>
          <a:lstStyle/>
          <a:p>
            <a:r>
              <a:rPr lang="en-US" dirty="0"/>
              <a:t>Mapping from a time </a:t>
            </a:r>
          </a:p>
          <a:p>
            <a:r>
              <a:rPr lang="en-US" dirty="0"/>
              <a:t>to frequency, and back.</a:t>
            </a:r>
          </a:p>
        </p:txBody>
      </p:sp>
      <p:sp>
        <p:nvSpPr>
          <p:cNvPr id="6" name="TextBox 5"/>
          <p:cNvSpPr txBox="1"/>
          <p:nvPr/>
        </p:nvSpPr>
        <p:spPr>
          <a:xfrm>
            <a:off x="5788916" y="5881263"/>
            <a:ext cx="4879085" cy="276999"/>
          </a:xfrm>
          <a:prstGeom prst="rect">
            <a:avLst/>
          </a:prstGeom>
          <a:noFill/>
        </p:spPr>
        <p:txBody>
          <a:bodyPr wrap="none" rtlCol="0">
            <a:spAutoFit/>
          </a:bodyPr>
          <a:lstStyle/>
          <a:p>
            <a:r>
              <a:rPr lang="en-US" sz="1200" dirty="0" err="1"/>
              <a:t>groups.csail.mit.edu</a:t>
            </a:r>
            <a:r>
              <a:rPr lang="en-US" sz="1200" dirty="0"/>
              <a:t>/</a:t>
            </a:r>
            <a:r>
              <a:rPr lang="en-US" sz="1200" dirty="0" err="1"/>
              <a:t>netmit</a:t>
            </a:r>
            <a:r>
              <a:rPr lang="en-US" sz="1200" dirty="0"/>
              <a:t>/</a:t>
            </a:r>
            <a:r>
              <a:rPr lang="en-US" sz="1200" dirty="0" err="1"/>
              <a:t>wordpress</a:t>
            </a:r>
            <a:r>
              <a:rPr lang="en-US" sz="1200" dirty="0"/>
              <a:t>/projects/sparse-</a:t>
            </a:r>
            <a:r>
              <a:rPr lang="en-US" sz="1200" dirty="0" err="1"/>
              <a:t>fourier</a:t>
            </a:r>
            <a:r>
              <a:rPr lang="en-US" sz="1200" dirty="0"/>
              <a:t>-transform/</a:t>
            </a:r>
          </a:p>
        </p:txBody>
      </p:sp>
      <p:sp>
        <p:nvSpPr>
          <p:cNvPr id="2" name="Title 1"/>
          <p:cNvSpPr>
            <a:spLocks noGrp="1"/>
          </p:cNvSpPr>
          <p:nvPr>
            <p:ph type="title"/>
          </p:nvPr>
        </p:nvSpPr>
        <p:spPr>
          <a:xfrm>
            <a:off x="1787163" y="205980"/>
            <a:ext cx="3458822" cy="668408"/>
          </a:xfrm>
        </p:spPr>
        <p:txBody>
          <a:bodyPr/>
          <a:lstStyle/>
          <a:p>
            <a:r>
              <a:rPr lang="en-US" dirty="0" smtClean="0"/>
              <a:t>Fourier Transform</a:t>
            </a:r>
            <a:endParaRPr lang="en-US" dirty="0"/>
          </a:p>
        </p:txBody>
      </p:sp>
    </p:spTree>
    <p:extLst>
      <p:ext uri="{BB962C8B-B14F-4D97-AF65-F5344CB8AC3E}">
        <p14:creationId xmlns:p14="http://schemas.microsoft.com/office/powerpoint/2010/main" val="97232596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more detail</a:t>
            </a:r>
            <a:endParaRPr lang="en-US" dirty="0"/>
          </a:p>
        </p:txBody>
      </p:sp>
      <p:sp>
        <p:nvSpPr>
          <p:cNvPr id="5" name="TextBox 4"/>
          <p:cNvSpPr txBox="1"/>
          <p:nvPr/>
        </p:nvSpPr>
        <p:spPr>
          <a:xfrm>
            <a:off x="2529465" y="3704644"/>
            <a:ext cx="7208486" cy="2031325"/>
          </a:xfrm>
          <a:prstGeom prst="rect">
            <a:avLst/>
          </a:prstGeom>
          <a:noFill/>
        </p:spPr>
        <p:txBody>
          <a:bodyPr wrap="none" rtlCol="0">
            <a:spAutoFit/>
          </a:bodyPr>
          <a:lstStyle/>
          <a:p>
            <a:r>
              <a:rPr lang="en-US" dirty="0"/>
              <a:t>x or t = time, f(x) is a function of time</a:t>
            </a:r>
          </a:p>
          <a:p>
            <a:endParaRPr lang="en-US" dirty="0"/>
          </a:p>
          <a:p>
            <a:r>
              <a:rPr lang="en-US" dirty="0"/>
              <a:t>i or j are for imaginary numbers.  Note F and f are both complex functions.</a:t>
            </a:r>
          </a:p>
          <a:p>
            <a:endParaRPr lang="en-US" dirty="0"/>
          </a:p>
          <a:p>
            <a:r>
              <a:rPr lang="en-US" dirty="0"/>
              <a:t>f or s is often used for frequency, so F(s) is a function in frequency</a:t>
            </a:r>
          </a:p>
          <a:p>
            <a:endParaRPr lang="en-US" dirty="0"/>
          </a:p>
          <a:p>
            <a:r>
              <a:rPr lang="en-US" dirty="0"/>
              <a:t>Integrate (average) over all time (for every given frequency)</a:t>
            </a:r>
          </a:p>
        </p:txBody>
      </p:sp>
      <p:pic>
        <p:nvPicPr>
          <p:cNvPr id="7" name="Picture 6" descr="Fouri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48353"/>
            <a:ext cx="9144000" cy="2289994"/>
          </a:xfrm>
          <a:prstGeom prst="rect">
            <a:avLst/>
          </a:prstGeom>
        </p:spPr>
      </p:pic>
    </p:spTree>
    <p:extLst>
      <p:ext uri="{BB962C8B-B14F-4D97-AF65-F5344CB8AC3E}">
        <p14:creationId xmlns:p14="http://schemas.microsoft.com/office/powerpoint/2010/main" val="1979566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89367"/>
            <a:ext cx="8229600" cy="668408"/>
          </a:xfrm>
        </p:spPr>
        <p:txBody>
          <a:bodyPr/>
          <a:lstStyle/>
          <a:p>
            <a:r>
              <a:rPr lang="en-US" dirty="0" smtClean="0"/>
              <a:t>Converting From Time Sequence Data to Features</a:t>
            </a:r>
            <a:endParaRPr lang="en-US" dirty="0"/>
          </a:p>
        </p:txBody>
      </p:sp>
      <p:sp>
        <p:nvSpPr>
          <p:cNvPr id="3" name="TextBox 2"/>
          <p:cNvSpPr txBox="1"/>
          <p:nvPr/>
        </p:nvSpPr>
        <p:spPr>
          <a:xfrm>
            <a:off x="1698960" y="1149937"/>
            <a:ext cx="2377574" cy="2031325"/>
          </a:xfrm>
          <a:prstGeom prst="rect">
            <a:avLst/>
          </a:prstGeom>
          <a:noFill/>
        </p:spPr>
        <p:txBody>
          <a:bodyPr wrap="none" rtlCol="0">
            <a:spAutoFit/>
          </a:bodyPr>
          <a:lstStyle/>
          <a:p>
            <a:r>
              <a:rPr lang="en-US" dirty="0"/>
              <a:t>Many Types of data</a:t>
            </a:r>
            <a:br>
              <a:rPr lang="en-US" dirty="0"/>
            </a:br>
            <a:r>
              <a:rPr lang="en-US" dirty="0"/>
              <a:t> are signals in time</a:t>
            </a:r>
          </a:p>
          <a:p>
            <a:endParaRPr lang="en-US" dirty="0"/>
          </a:p>
          <a:p>
            <a:pPr marL="285750" indent="-285750">
              <a:buFontTx/>
              <a:buChar char="•"/>
            </a:pPr>
            <a:r>
              <a:rPr lang="en-US" dirty="0"/>
              <a:t>Stock market</a:t>
            </a:r>
          </a:p>
          <a:p>
            <a:pPr marL="285750" indent="-285750">
              <a:buFontTx/>
              <a:buChar char="•"/>
            </a:pPr>
            <a:r>
              <a:rPr lang="en-US" dirty="0"/>
              <a:t>Temperature</a:t>
            </a:r>
          </a:p>
          <a:p>
            <a:pPr marL="285750" indent="-285750">
              <a:buFontTx/>
              <a:buChar char="•"/>
            </a:pPr>
            <a:r>
              <a:rPr lang="en-US" dirty="0"/>
              <a:t>Instrument readings</a:t>
            </a:r>
          </a:p>
          <a:p>
            <a:pPr marL="285750" indent="-285750">
              <a:buFontTx/>
              <a:buChar char="•"/>
            </a:pPr>
            <a:endParaRPr lang="en-US" dirty="0"/>
          </a:p>
        </p:txBody>
      </p:sp>
      <p:pic>
        <p:nvPicPr>
          <p:cNvPr id="4" name="Picture 3" descr="fig2a.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228" y="3237049"/>
            <a:ext cx="1783047" cy="1653443"/>
          </a:xfrm>
          <a:prstGeom prst="rect">
            <a:avLst/>
          </a:prstGeom>
        </p:spPr>
      </p:pic>
      <p:sp>
        <p:nvSpPr>
          <p:cNvPr id="5" name="TextBox 4"/>
          <p:cNvSpPr txBox="1"/>
          <p:nvPr/>
        </p:nvSpPr>
        <p:spPr>
          <a:xfrm>
            <a:off x="1751880" y="5157523"/>
            <a:ext cx="1934394" cy="646331"/>
          </a:xfrm>
          <a:prstGeom prst="rect">
            <a:avLst/>
          </a:prstGeom>
          <a:noFill/>
        </p:spPr>
        <p:txBody>
          <a:bodyPr wrap="none" rtlCol="0">
            <a:spAutoFit/>
          </a:bodyPr>
          <a:lstStyle/>
          <a:p>
            <a:r>
              <a:rPr lang="en-US" dirty="0"/>
              <a:t>Continuous signals</a:t>
            </a:r>
          </a:p>
          <a:p>
            <a:r>
              <a:rPr lang="en-US" dirty="0"/>
              <a:t>x(t)</a:t>
            </a:r>
          </a:p>
        </p:txBody>
      </p:sp>
      <p:pic>
        <p:nvPicPr>
          <p:cNvPr id="6" name="Picture 5" descr="img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6744" y="3254690"/>
            <a:ext cx="2052323" cy="1153145"/>
          </a:xfrm>
          <a:prstGeom prst="rect">
            <a:avLst/>
          </a:prstGeom>
        </p:spPr>
      </p:pic>
      <p:sp>
        <p:nvSpPr>
          <p:cNvPr id="7" name="TextBox 6"/>
          <p:cNvSpPr txBox="1"/>
          <p:nvPr/>
        </p:nvSpPr>
        <p:spPr>
          <a:xfrm>
            <a:off x="4217654" y="5157523"/>
            <a:ext cx="2287180" cy="646331"/>
          </a:xfrm>
          <a:prstGeom prst="rect">
            <a:avLst/>
          </a:prstGeom>
          <a:noFill/>
        </p:spPr>
        <p:txBody>
          <a:bodyPr wrap="none" rtlCol="0">
            <a:spAutoFit/>
          </a:bodyPr>
          <a:lstStyle/>
          <a:p>
            <a:r>
              <a:rPr lang="en-US" dirty="0"/>
              <a:t>Sampled signals (data)</a:t>
            </a:r>
          </a:p>
          <a:p>
            <a:r>
              <a:rPr lang="en-US" dirty="0"/>
              <a:t>x(</a:t>
            </a:r>
            <a:r>
              <a:rPr lang="en-US" dirty="0" err="1"/>
              <a:t>nT</a:t>
            </a:r>
            <a:r>
              <a:rPr lang="en-US" dirty="0"/>
              <a:t>)</a:t>
            </a:r>
          </a:p>
        </p:txBody>
      </p:sp>
      <p:sp>
        <p:nvSpPr>
          <p:cNvPr id="8" name="TextBox 7"/>
          <p:cNvSpPr txBox="1"/>
          <p:nvPr/>
        </p:nvSpPr>
        <p:spPr>
          <a:xfrm>
            <a:off x="4341260" y="1164539"/>
            <a:ext cx="1937325" cy="1477328"/>
          </a:xfrm>
          <a:prstGeom prst="rect">
            <a:avLst/>
          </a:prstGeom>
          <a:noFill/>
        </p:spPr>
        <p:txBody>
          <a:bodyPr wrap="none" rtlCol="0">
            <a:spAutoFit/>
          </a:bodyPr>
          <a:lstStyle/>
          <a:p>
            <a:r>
              <a:rPr lang="en-US" dirty="0"/>
              <a:t>Sometimes we </a:t>
            </a:r>
            <a:br>
              <a:rPr lang="en-US" dirty="0"/>
            </a:br>
            <a:r>
              <a:rPr lang="en-US" dirty="0"/>
              <a:t>sample them, </a:t>
            </a:r>
            <a:br>
              <a:rPr lang="en-US" dirty="0"/>
            </a:br>
            <a:r>
              <a:rPr lang="en-US" dirty="0"/>
              <a:t>record at intervals </a:t>
            </a:r>
            <a:br>
              <a:rPr lang="en-US" dirty="0"/>
            </a:br>
            <a:r>
              <a:rPr lang="en-US" dirty="0"/>
              <a:t>of T</a:t>
            </a:r>
          </a:p>
          <a:p>
            <a:pPr marL="285750" indent="-285750">
              <a:buFontTx/>
              <a:buChar char="•"/>
            </a:pPr>
            <a:endParaRPr lang="en-US" dirty="0"/>
          </a:p>
        </p:txBody>
      </p:sp>
      <p:sp>
        <p:nvSpPr>
          <p:cNvPr id="9" name="TextBox 8"/>
          <p:cNvSpPr txBox="1"/>
          <p:nvPr/>
        </p:nvSpPr>
        <p:spPr>
          <a:xfrm>
            <a:off x="6584154" y="1108579"/>
            <a:ext cx="1685077" cy="1200329"/>
          </a:xfrm>
          <a:prstGeom prst="rect">
            <a:avLst/>
          </a:prstGeom>
          <a:noFill/>
        </p:spPr>
        <p:txBody>
          <a:bodyPr wrap="none" rtlCol="0">
            <a:spAutoFit/>
          </a:bodyPr>
          <a:lstStyle/>
          <a:p>
            <a:r>
              <a:rPr lang="en-US" dirty="0"/>
              <a:t>We get a </a:t>
            </a:r>
          </a:p>
          <a:p>
            <a:r>
              <a:rPr lang="en-US" dirty="0"/>
              <a:t>list in a table,</a:t>
            </a:r>
            <a:br>
              <a:rPr lang="en-US" dirty="0"/>
            </a:br>
            <a:r>
              <a:rPr lang="en-US" dirty="0"/>
              <a:t>array,  or vector</a:t>
            </a:r>
          </a:p>
          <a:p>
            <a:pPr marL="285750" indent="-285750">
              <a:buFontTx/>
              <a:buChar char="•"/>
            </a:pPr>
            <a:endParaRPr lang="en-US" dirty="0"/>
          </a:p>
        </p:txBody>
      </p:sp>
      <p:sp>
        <p:nvSpPr>
          <p:cNvPr id="10" name="TextBox 9"/>
          <p:cNvSpPr txBox="1"/>
          <p:nvPr/>
        </p:nvSpPr>
        <p:spPr>
          <a:xfrm>
            <a:off x="6895182" y="4976081"/>
            <a:ext cx="1776636" cy="646331"/>
          </a:xfrm>
          <a:prstGeom prst="rect">
            <a:avLst/>
          </a:prstGeom>
          <a:noFill/>
        </p:spPr>
        <p:txBody>
          <a:bodyPr wrap="none" rtlCol="0">
            <a:spAutoFit/>
          </a:bodyPr>
          <a:lstStyle/>
          <a:p>
            <a:r>
              <a:rPr lang="en-US" dirty="0"/>
              <a:t>Discrete data </a:t>
            </a:r>
          </a:p>
          <a:p>
            <a:r>
              <a:rPr lang="en-US" dirty="0" err="1"/>
              <a:t>x</a:t>
            </a:r>
            <a:r>
              <a:rPr lang="en-US" baseline="-25000" dirty="0" err="1"/>
              <a:t>n</a:t>
            </a:r>
            <a:r>
              <a:rPr lang="en-US" dirty="0"/>
              <a:t> = x1, x2, x3,  …</a:t>
            </a:r>
          </a:p>
        </p:txBody>
      </p:sp>
      <p:pic>
        <p:nvPicPr>
          <p:cNvPr id="11" name="Picture 10" descr="image9_121.png"/>
          <p:cNvPicPr>
            <a:picLocks noChangeAspect="1"/>
          </p:cNvPicPr>
          <p:nvPr/>
        </p:nvPicPr>
        <p:blipFill rotWithShape="1">
          <a:blip r:embed="rId4">
            <a:extLst>
              <a:ext uri="{28A0092B-C50C-407E-A947-70E740481C1C}">
                <a14:useLocalDpi xmlns:a14="http://schemas.microsoft.com/office/drawing/2010/main" val="0"/>
              </a:ext>
            </a:extLst>
          </a:blip>
          <a:srcRect l="1622" t="12334" r="73728"/>
          <a:stretch/>
        </p:blipFill>
        <p:spPr>
          <a:xfrm>
            <a:off x="6806982" y="2844894"/>
            <a:ext cx="996762" cy="1922110"/>
          </a:xfrm>
          <a:prstGeom prst="rect">
            <a:avLst/>
          </a:prstGeom>
        </p:spPr>
      </p:pic>
      <p:sp>
        <p:nvSpPr>
          <p:cNvPr id="12" name="TextBox 11"/>
          <p:cNvSpPr txBox="1"/>
          <p:nvPr/>
        </p:nvSpPr>
        <p:spPr>
          <a:xfrm>
            <a:off x="6209067" y="5740779"/>
            <a:ext cx="2743209" cy="369332"/>
          </a:xfrm>
          <a:prstGeom prst="rect">
            <a:avLst/>
          </a:prstGeom>
          <a:noFill/>
        </p:spPr>
        <p:txBody>
          <a:bodyPr wrap="none" rtlCol="0">
            <a:spAutoFit/>
          </a:bodyPr>
          <a:lstStyle/>
          <a:p>
            <a:r>
              <a:rPr lang="en-US" dirty="0"/>
              <a:t>(might lose time reference)</a:t>
            </a:r>
          </a:p>
        </p:txBody>
      </p:sp>
      <p:cxnSp>
        <p:nvCxnSpPr>
          <p:cNvPr id="14" name="Straight Arrow Connector 13"/>
          <p:cNvCxnSpPr/>
          <p:nvPr/>
        </p:nvCxnSpPr>
        <p:spPr>
          <a:xfrm>
            <a:off x="8049755" y="3551726"/>
            <a:ext cx="66345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8801412" y="1061732"/>
            <a:ext cx="1672549" cy="1200329"/>
          </a:xfrm>
          <a:prstGeom prst="rect">
            <a:avLst/>
          </a:prstGeom>
          <a:noFill/>
        </p:spPr>
        <p:txBody>
          <a:bodyPr wrap="square" rtlCol="0">
            <a:spAutoFit/>
          </a:bodyPr>
          <a:lstStyle/>
          <a:p>
            <a:r>
              <a:rPr lang="en-US" dirty="0"/>
              <a:t>What we  want </a:t>
            </a:r>
            <a:br>
              <a:rPr lang="en-US" dirty="0"/>
            </a:br>
            <a:r>
              <a:rPr lang="en-US" dirty="0"/>
              <a:t>(for now): features and characteristics</a:t>
            </a:r>
          </a:p>
        </p:txBody>
      </p:sp>
      <p:sp>
        <p:nvSpPr>
          <p:cNvPr id="16" name="TextBox 15"/>
          <p:cNvSpPr txBox="1"/>
          <p:nvPr/>
        </p:nvSpPr>
        <p:spPr>
          <a:xfrm>
            <a:off x="8739268" y="2734740"/>
            <a:ext cx="1928733" cy="2031325"/>
          </a:xfrm>
          <a:prstGeom prst="rect">
            <a:avLst/>
          </a:prstGeom>
          <a:noFill/>
        </p:spPr>
        <p:txBody>
          <a:bodyPr wrap="none" rtlCol="0">
            <a:spAutoFit/>
          </a:bodyPr>
          <a:lstStyle/>
          <a:p>
            <a:r>
              <a:rPr lang="en-US" dirty="0"/>
              <a:t>For example:</a:t>
            </a:r>
          </a:p>
          <a:p>
            <a:pPr marL="285750" indent="-285750">
              <a:buFont typeface="Arial"/>
              <a:buChar char="•"/>
            </a:pPr>
            <a:r>
              <a:rPr lang="en-US" dirty="0"/>
              <a:t>Means</a:t>
            </a:r>
          </a:p>
          <a:p>
            <a:pPr marL="285750" indent="-285750">
              <a:buFont typeface="Arial"/>
              <a:buChar char="•"/>
            </a:pPr>
            <a:r>
              <a:rPr lang="en-US" dirty="0"/>
              <a:t>Variances</a:t>
            </a:r>
          </a:p>
          <a:p>
            <a:pPr marL="285750" indent="-285750">
              <a:buFont typeface="Arial"/>
              <a:buChar char="•"/>
            </a:pPr>
            <a:r>
              <a:rPr lang="en-US" dirty="0"/>
              <a:t>Patten matches</a:t>
            </a:r>
          </a:p>
          <a:p>
            <a:pPr marL="285750" indent="-285750">
              <a:buFont typeface="Arial"/>
              <a:buChar char="•"/>
            </a:pPr>
            <a:r>
              <a:rPr lang="en-US" dirty="0"/>
              <a:t>Changes</a:t>
            </a:r>
          </a:p>
          <a:p>
            <a:pPr marL="285750" indent="-285750">
              <a:buFont typeface="Arial"/>
              <a:buChar char="•"/>
            </a:pPr>
            <a:r>
              <a:rPr lang="en-US" dirty="0"/>
              <a:t>accumulation</a:t>
            </a:r>
          </a:p>
          <a:p>
            <a:pPr marL="285750" indent="-285750">
              <a:buFont typeface="Arial"/>
              <a:buChar char="•"/>
            </a:pPr>
            <a:r>
              <a:rPr lang="en-US" dirty="0"/>
              <a:t>Frequency</a:t>
            </a:r>
          </a:p>
        </p:txBody>
      </p:sp>
      <p:sp>
        <p:nvSpPr>
          <p:cNvPr id="13" name="Rectangle 12"/>
          <p:cNvSpPr/>
          <p:nvPr/>
        </p:nvSpPr>
        <p:spPr>
          <a:xfrm>
            <a:off x="8801411" y="857776"/>
            <a:ext cx="1866589" cy="52574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344674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more detail</a:t>
            </a:r>
            <a:endParaRPr lang="en-US" dirty="0"/>
          </a:p>
        </p:txBody>
      </p:sp>
      <p:pic>
        <p:nvPicPr>
          <p:cNvPr id="7" name="Picture 6" descr="Fouri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48353"/>
            <a:ext cx="9144000" cy="2289994"/>
          </a:xfrm>
          <a:prstGeom prst="rect">
            <a:avLst/>
          </a:prstGeom>
        </p:spPr>
      </p:pic>
      <p:pic>
        <p:nvPicPr>
          <p:cNvPr id="3" name="Picture 2" descr="Ex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404531"/>
            <a:ext cx="9144000" cy="823013"/>
          </a:xfrm>
          <a:prstGeom prst="rect">
            <a:avLst/>
          </a:prstGeom>
        </p:spPr>
      </p:pic>
      <p:sp>
        <p:nvSpPr>
          <p:cNvPr id="4" name="TextBox 3"/>
          <p:cNvSpPr txBox="1"/>
          <p:nvPr/>
        </p:nvSpPr>
        <p:spPr>
          <a:xfrm>
            <a:off x="2335428" y="3908083"/>
            <a:ext cx="1663774" cy="369332"/>
          </a:xfrm>
          <a:prstGeom prst="rect">
            <a:avLst/>
          </a:prstGeom>
          <a:noFill/>
        </p:spPr>
        <p:txBody>
          <a:bodyPr wrap="none" rtlCol="0">
            <a:spAutoFit/>
          </a:bodyPr>
          <a:lstStyle/>
          <a:p>
            <a:r>
              <a:rPr lang="en-US" dirty="0"/>
              <a:t>Remember that</a:t>
            </a:r>
          </a:p>
        </p:txBody>
      </p:sp>
    </p:spTree>
    <p:extLst>
      <p:ext uri="{BB962C8B-B14F-4D97-AF65-F5344CB8AC3E}">
        <p14:creationId xmlns:p14="http://schemas.microsoft.com/office/powerpoint/2010/main" val="17566994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836755"/>
            <a:ext cx="8229600" cy="668408"/>
          </a:xfrm>
        </p:spPr>
        <p:txBody>
          <a:bodyPr/>
          <a:lstStyle/>
          <a:p>
            <a:r>
              <a:rPr lang="en-US" dirty="0" smtClean="0"/>
              <a:t>Fourier Basics</a:t>
            </a:r>
            <a:endParaRPr lang="en-US" dirty="0"/>
          </a:p>
        </p:txBody>
      </p:sp>
      <p:sp>
        <p:nvSpPr>
          <p:cNvPr id="7" name="TextBox 6"/>
          <p:cNvSpPr txBox="1"/>
          <p:nvPr/>
        </p:nvSpPr>
        <p:spPr>
          <a:xfrm>
            <a:off x="6813544" y="7224620"/>
            <a:ext cx="3813865" cy="369332"/>
          </a:xfrm>
          <a:prstGeom prst="rect">
            <a:avLst/>
          </a:prstGeom>
          <a:noFill/>
        </p:spPr>
        <p:txBody>
          <a:bodyPr wrap="none" rtlCol="0">
            <a:spAutoFit/>
          </a:bodyPr>
          <a:lstStyle/>
          <a:p>
            <a:r>
              <a:rPr lang="en-US" dirty="0"/>
              <a:t>http://</a:t>
            </a:r>
            <a:r>
              <a:rPr lang="en-US" dirty="0" err="1"/>
              <a:t>www.thefouriertransform.com</a:t>
            </a:r>
            <a:r>
              <a:rPr lang="en-US" dirty="0"/>
              <a:t>/</a:t>
            </a:r>
          </a:p>
        </p:txBody>
      </p:sp>
      <p:pic>
        <p:nvPicPr>
          <p:cNvPr id="3" name="Picture 2" descr="Invfouri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9404" y="720476"/>
            <a:ext cx="3945159" cy="1031257"/>
          </a:xfrm>
          <a:prstGeom prst="rect">
            <a:avLst/>
          </a:prstGeom>
        </p:spPr>
      </p:pic>
      <p:pic>
        <p:nvPicPr>
          <p:cNvPr id="4" name="Picture 3" descr="Fouri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0162" y="793934"/>
            <a:ext cx="3824515" cy="957799"/>
          </a:xfrm>
          <a:prstGeom prst="rect">
            <a:avLst/>
          </a:prstGeom>
        </p:spPr>
      </p:pic>
      <p:sp>
        <p:nvSpPr>
          <p:cNvPr id="5" name="TextBox 4"/>
          <p:cNvSpPr txBox="1"/>
          <p:nvPr/>
        </p:nvSpPr>
        <p:spPr>
          <a:xfrm>
            <a:off x="1665118" y="36998"/>
            <a:ext cx="6033360" cy="369332"/>
          </a:xfrm>
          <a:prstGeom prst="rect">
            <a:avLst/>
          </a:prstGeom>
          <a:noFill/>
        </p:spPr>
        <p:txBody>
          <a:bodyPr wrap="none" rtlCol="0">
            <a:spAutoFit/>
          </a:bodyPr>
          <a:lstStyle/>
          <a:p>
            <a:r>
              <a:rPr lang="en-US" dirty="0"/>
              <a:t>This example is the famous </a:t>
            </a:r>
            <a:r>
              <a:rPr lang="en-US" dirty="0" err="1"/>
              <a:t>rect</a:t>
            </a:r>
            <a:r>
              <a:rPr lang="en-US" dirty="0"/>
              <a:t>(x) which transforms to </a:t>
            </a:r>
            <a:r>
              <a:rPr lang="en-US" dirty="0" err="1"/>
              <a:t>Sinc</a:t>
            </a:r>
            <a:r>
              <a:rPr lang="en-US" dirty="0"/>
              <a:t>(s)</a:t>
            </a:r>
          </a:p>
        </p:txBody>
      </p:sp>
      <p:pic>
        <p:nvPicPr>
          <p:cNvPr id="6" name="Picture 5" descr="images.png"/>
          <p:cNvPicPr>
            <a:picLocks noChangeAspect="1"/>
          </p:cNvPicPr>
          <p:nvPr/>
        </p:nvPicPr>
        <p:blipFill rotWithShape="1">
          <a:blip r:embed="rId4">
            <a:extLst>
              <a:ext uri="{28A0092B-C50C-407E-A947-70E740481C1C}">
                <a14:useLocalDpi xmlns:a14="http://schemas.microsoft.com/office/drawing/2010/main" val="0"/>
              </a:ext>
            </a:extLst>
          </a:blip>
          <a:srcRect l="2853" r="71159"/>
          <a:stretch/>
        </p:blipFill>
        <p:spPr>
          <a:xfrm>
            <a:off x="1910641" y="4901830"/>
            <a:ext cx="1517017" cy="1052627"/>
          </a:xfrm>
          <a:prstGeom prst="rect">
            <a:avLst/>
          </a:prstGeom>
        </p:spPr>
      </p:pic>
      <p:pic>
        <p:nvPicPr>
          <p:cNvPr id="11" name="Picture 10" descr="imgr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7947" y="4938711"/>
            <a:ext cx="3119866" cy="1093092"/>
          </a:xfrm>
          <a:prstGeom prst="rect">
            <a:avLst/>
          </a:prstGeom>
        </p:spPr>
      </p:pic>
      <p:pic>
        <p:nvPicPr>
          <p:cNvPr id="12" name="Picture 11" descr="images.png"/>
          <p:cNvPicPr>
            <a:picLocks noChangeAspect="1"/>
          </p:cNvPicPr>
          <p:nvPr/>
        </p:nvPicPr>
        <p:blipFill rotWithShape="1">
          <a:blip r:embed="rId4">
            <a:extLst>
              <a:ext uri="{28A0092B-C50C-407E-A947-70E740481C1C}">
                <a14:useLocalDpi xmlns:a14="http://schemas.microsoft.com/office/drawing/2010/main" val="0"/>
              </a:ext>
            </a:extLst>
          </a:blip>
          <a:srcRect l="67329"/>
          <a:stretch/>
        </p:blipFill>
        <p:spPr>
          <a:xfrm>
            <a:off x="3498214" y="4901830"/>
            <a:ext cx="1907112" cy="1052627"/>
          </a:xfrm>
          <a:prstGeom prst="rect">
            <a:avLst/>
          </a:prstGeom>
        </p:spPr>
      </p:pic>
      <p:pic>
        <p:nvPicPr>
          <p:cNvPr id="15" name="Picture 14" descr="imgre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5834" y="1900277"/>
            <a:ext cx="6796292" cy="2466396"/>
          </a:xfrm>
          <a:prstGeom prst="rect">
            <a:avLst/>
          </a:prstGeom>
        </p:spPr>
      </p:pic>
      <p:sp>
        <p:nvSpPr>
          <p:cNvPr id="16" name="TextBox 15"/>
          <p:cNvSpPr txBox="1"/>
          <p:nvPr/>
        </p:nvSpPr>
        <p:spPr>
          <a:xfrm>
            <a:off x="8680778" y="2905641"/>
            <a:ext cx="1662647" cy="369332"/>
          </a:xfrm>
          <a:prstGeom prst="rect">
            <a:avLst/>
          </a:prstGeom>
          <a:noFill/>
        </p:spPr>
        <p:txBody>
          <a:bodyPr wrap="none" rtlCol="0">
            <a:spAutoFit/>
          </a:bodyPr>
          <a:lstStyle/>
          <a:p>
            <a:r>
              <a:rPr lang="en-US" dirty="0">
                <a:solidFill>
                  <a:schemeClr val="bg1">
                    <a:lumMod val="50000"/>
                  </a:schemeClr>
                </a:solidFill>
              </a:rPr>
              <a:t>S=f in the graph</a:t>
            </a:r>
          </a:p>
        </p:txBody>
      </p:sp>
      <p:pic>
        <p:nvPicPr>
          <p:cNvPr id="13" name="Picture 12" descr="Sinc.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04655" y="2480254"/>
            <a:ext cx="1714942" cy="478310"/>
          </a:xfrm>
          <a:prstGeom prst="rect">
            <a:avLst/>
          </a:prstGeom>
        </p:spPr>
      </p:pic>
    </p:spTree>
    <p:extLst>
      <p:ext uri="{BB962C8B-B14F-4D97-AF65-F5344CB8AC3E}">
        <p14:creationId xmlns:p14="http://schemas.microsoft.com/office/powerpoint/2010/main" val="12423091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able 4_1 Fourier Transform Theorems 600dpi.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659" y="212328"/>
            <a:ext cx="7118915" cy="6017257"/>
          </a:xfrm>
          <a:prstGeom prst="rect">
            <a:avLst/>
          </a:prstGeom>
        </p:spPr>
      </p:pic>
      <p:sp>
        <p:nvSpPr>
          <p:cNvPr id="9" name="Title 8"/>
          <p:cNvSpPr>
            <a:spLocks noGrp="1"/>
          </p:cNvSpPr>
          <p:nvPr>
            <p:ph type="title"/>
          </p:nvPr>
        </p:nvSpPr>
        <p:spPr>
          <a:xfrm>
            <a:off x="4258160" y="70565"/>
            <a:ext cx="6339281" cy="441029"/>
          </a:xfrm>
        </p:spPr>
        <p:style>
          <a:lnRef idx="2">
            <a:schemeClr val="dk1">
              <a:shade val="50000"/>
            </a:schemeClr>
          </a:lnRef>
          <a:fillRef idx="1">
            <a:schemeClr val="dk1"/>
          </a:fillRef>
          <a:effectRef idx="0">
            <a:schemeClr val="dk1"/>
          </a:effectRef>
          <a:fontRef idx="minor">
            <a:schemeClr val="lt1"/>
          </a:fontRef>
        </p:style>
        <p:txBody>
          <a:bodyPr>
            <a:normAutofit/>
          </a:bodyPr>
          <a:lstStyle/>
          <a:p>
            <a:r>
              <a:rPr lang="en-US" sz="2000" dirty="0"/>
              <a:t>As written in virtually every book on Fourier or Systems..</a:t>
            </a:r>
          </a:p>
        </p:txBody>
      </p:sp>
    </p:spTree>
    <p:extLst>
      <p:ext uri="{BB962C8B-B14F-4D97-AF65-F5344CB8AC3E}">
        <p14:creationId xmlns:p14="http://schemas.microsoft.com/office/powerpoint/2010/main" val="165343093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4074"/>
            <a:ext cx="8229600" cy="668408"/>
          </a:xfrm>
        </p:spPr>
        <p:txBody>
          <a:bodyPr>
            <a:normAutofit fontScale="90000"/>
          </a:bodyPr>
          <a:lstStyle/>
          <a:p>
            <a:r>
              <a:rPr lang="en-US" dirty="0" smtClean="0"/>
              <a:t>And of course, there is a famous link between </a:t>
            </a:r>
            <a:br>
              <a:rPr lang="en-US" dirty="0" smtClean="0"/>
            </a:br>
            <a:r>
              <a:rPr lang="en-US" dirty="0" smtClean="0"/>
              <a:t>Fourier, LTI, and Convolution:</a:t>
            </a:r>
            <a:endParaRPr lang="en-US" dirty="0"/>
          </a:p>
        </p:txBody>
      </p:sp>
      <p:pic>
        <p:nvPicPr>
          <p:cNvPr id="4" name="Picture 3" descr="imag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613" y="1465052"/>
            <a:ext cx="7063386" cy="3633243"/>
          </a:xfrm>
          <a:prstGeom prst="rect">
            <a:avLst/>
          </a:prstGeom>
        </p:spPr>
      </p:pic>
    </p:spTree>
    <p:extLst>
      <p:ext uri="{BB962C8B-B14F-4D97-AF65-F5344CB8AC3E}">
        <p14:creationId xmlns:p14="http://schemas.microsoft.com/office/powerpoint/2010/main" val="77531555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that</a:t>
            </a:r>
            <a:r>
              <a:rPr lang="fr-FR" dirty="0" smtClean="0"/>
              <a:t>’</a:t>
            </a:r>
            <a:r>
              <a:rPr lang="en-US" dirty="0" smtClean="0"/>
              <a:t>s all great, but what about data?</a:t>
            </a:r>
            <a:endParaRPr lang="en-US" dirty="0"/>
          </a:p>
        </p:txBody>
      </p:sp>
      <p:sp>
        <p:nvSpPr>
          <p:cNvPr id="5" name="Rectangle 4"/>
          <p:cNvSpPr/>
          <p:nvPr/>
        </p:nvSpPr>
        <p:spPr>
          <a:xfrm>
            <a:off x="2141391" y="1217239"/>
            <a:ext cx="7461611" cy="3845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&gt;&gt;&gt; from </a:t>
            </a:r>
            <a:r>
              <a:rPr lang="en-US" dirty="0" err="1"/>
              <a:t>scipy.fftpack</a:t>
            </a:r>
            <a:r>
              <a:rPr lang="en-US" dirty="0"/>
              <a:t> import </a:t>
            </a:r>
            <a:r>
              <a:rPr lang="en-US" dirty="0" err="1"/>
              <a:t>fft</a:t>
            </a:r>
            <a:r>
              <a:rPr lang="en-US" dirty="0"/>
              <a:t>, </a:t>
            </a:r>
            <a:r>
              <a:rPr lang="en-US" dirty="0" err="1"/>
              <a:t>ifft</a:t>
            </a:r>
            <a:endParaRPr lang="en-US" dirty="0"/>
          </a:p>
          <a:p>
            <a:r>
              <a:rPr lang="en-US" dirty="0"/>
              <a:t>&gt;&gt;&gt; x = </a:t>
            </a:r>
            <a:r>
              <a:rPr lang="en-US" dirty="0" err="1"/>
              <a:t>np.array</a:t>
            </a:r>
            <a:r>
              <a:rPr lang="en-US" dirty="0"/>
              <a:t>([1.0, 2.0, 1.0, -1.0, 1.5])</a:t>
            </a:r>
          </a:p>
          <a:p>
            <a:r>
              <a:rPr lang="en-US" dirty="0"/>
              <a:t>&gt;&gt;&gt; y = </a:t>
            </a:r>
            <a:r>
              <a:rPr lang="en-US" dirty="0" err="1"/>
              <a:t>fft</a:t>
            </a:r>
            <a:r>
              <a:rPr lang="en-US" dirty="0"/>
              <a:t>(x)</a:t>
            </a:r>
          </a:p>
          <a:p>
            <a:r>
              <a:rPr lang="en-US" dirty="0"/>
              <a:t>&gt;&gt;&gt; y</a:t>
            </a:r>
          </a:p>
          <a:p>
            <a:r>
              <a:rPr lang="en-US" dirty="0"/>
              <a:t>array([ 4.50000000+0.j        ,  2.08155948-1.65109876j,</a:t>
            </a:r>
          </a:p>
          <a:p>
            <a:r>
              <a:rPr lang="en-US" dirty="0"/>
              <a:t>       -1.83155948+1.60822041j, -1.83155948-1.60822041j,</a:t>
            </a:r>
          </a:p>
          <a:p>
            <a:r>
              <a:rPr lang="en-US" dirty="0"/>
              <a:t>        2.08155948+1.65109876j])</a:t>
            </a:r>
          </a:p>
          <a:p>
            <a:r>
              <a:rPr lang="en-US" dirty="0"/>
              <a:t>&gt;&gt;&gt; </a:t>
            </a:r>
            <a:r>
              <a:rPr lang="en-US" dirty="0" err="1"/>
              <a:t>yinv</a:t>
            </a:r>
            <a:r>
              <a:rPr lang="en-US" dirty="0"/>
              <a:t> = </a:t>
            </a:r>
            <a:r>
              <a:rPr lang="en-US" dirty="0" err="1"/>
              <a:t>ifft</a:t>
            </a:r>
            <a:r>
              <a:rPr lang="en-US" dirty="0"/>
              <a:t>(y)</a:t>
            </a:r>
          </a:p>
          <a:p>
            <a:r>
              <a:rPr lang="en-US" dirty="0"/>
              <a:t>&gt;&gt;&gt; </a:t>
            </a:r>
            <a:r>
              <a:rPr lang="en-US" dirty="0" err="1"/>
              <a:t>yinv</a:t>
            </a:r>
            <a:endParaRPr lang="en-US" dirty="0"/>
          </a:p>
          <a:p>
            <a:r>
              <a:rPr lang="en-US" dirty="0"/>
              <a:t>array([ 1.0+0.j,  2.0+0.j,  1.0+0.j, -1.0+0.j,  1.5+0.j])</a:t>
            </a:r>
            <a:endParaRPr lang="pl-PL" dirty="0"/>
          </a:p>
        </p:txBody>
      </p:sp>
    </p:spTree>
    <p:extLst>
      <p:ext uri="{BB962C8B-B14F-4D97-AF65-F5344CB8AC3E}">
        <p14:creationId xmlns:p14="http://schemas.microsoft.com/office/powerpoint/2010/main" val="19452969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that</a:t>
            </a:r>
            <a:r>
              <a:rPr lang="fr-FR" dirty="0" smtClean="0"/>
              <a:t>’</a:t>
            </a:r>
            <a:r>
              <a:rPr lang="en-US" dirty="0" smtClean="0"/>
              <a:t>s all great, but what about data?</a:t>
            </a:r>
            <a:endParaRPr lang="en-US" dirty="0"/>
          </a:p>
        </p:txBody>
      </p:sp>
      <p:sp>
        <p:nvSpPr>
          <p:cNvPr id="5" name="Rectangle 4"/>
          <p:cNvSpPr/>
          <p:nvPr/>
        </p:nvSpPr>
        <p:spPr>
          <a:xfrm>
            <a:off x="2141391" y="1217239"/>
            <a:ext cx="7461611" cy="3845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l-PL" dirty="0"/>
              <a:t>&gt;&gt;&gt; </a:t>
            </a:r>
            <a:r>
              <a:rPr lang="pl-PL" dirty="0" err="1"/>
              <a:t>np.fft.fft</a:t>
            </a:r>
            <a:r>
              <a:rPr lang="pl-PL" dirty="0"/>
              <a:t>(</a:t>
            </a:r>
            <a:r>
              <a:rPr lang="pl-PL" dirty="0" err="1"/>
              <a:t>np.exp</a:t>
            </a:r>
            <a:r>
              <a:rPr lang="pl-PL" dirty="0"/>
              <a:t>(2j * </a:t>
            </a:r>
            <a:r>
              <a:rPr lang="pl-PL" dirty="0" err="1"/>
              <a:t>np.pi</a:t>
            </a:r>
            <a:r>
              <a:rPr lang="pl-PL" dirty="0"/>
              <a:t> * </a:t>
            </a:r>
            <a:r>
              <a:rPr lang="pl-PL" dirty="0" err="1"/>
              <a:t>np.arange</a:t>
            </a:r>
            <a:r>
              <a:rPr lang="pl-PL" dirty="0"/>
              <a:t>(8) / 8))</a:t>
            </a:r>
          </a:p>
          <a:p>
            <a:r>
              <a:rPr lang="pl-PL" dirty="0" err="1"/>
              <a:t>array</a:t>
            </a:r>
            <a:r>
              <a:rPr lang="pl-PL" dirty="0"/>
              <a:t>([ -3.44505240e-16 +1.14383329e-17j,</a:t>
            </a:r>
          </a:p>
          <a:p>
            <a:r>
              <a:rPr lang="pl-PL" dirty="0"/>
              <a:t>         8.00000000e+00 -5.71092652e-15j,</a:t>
            </a:r>
          </a:p>
          <a:p>
            <a:r>
              <a:rPr lang="pl-PL" dirty="0"/>
              <a:t>         2.33482938e-16 +1.22460635e-16j,</a:t>
            </a:r>
          </a:p>
          <a:p>
            <a:r>
              <a:rPr lang="pl-PL" dirty="0"/>
              <a:t>         1.64863782e-15 +1.77635684e-15j,</a:t>
            </a:r>
          </a:p>
          <a:p>
            <a:r>
              <a:rPr lang="pl-PL" dirty="0"/>
              <a:t>         9.95839695e-17 +2.33482938e-16j,</a:t>
            </a:r>
          </a:p>
          <a:p>
            <a:r>
              <a:rPr lang="pl-PL" dirty="0"/>
              <a:t>         0.00000000e+00 +1.66837030e-15j,</a:t>
            </a:r>
          </a:p>
          <a:p>
            <a:r>
              <a:rPr lang="pl-PL" dirty="0"/>
              <a:t>         1.14383329e-17 +1.22460635e-16j,</a:t>
            </a:r>
          </a:p>
          <a:p>
            <a:r>
              <a:rPr lang="pl-PL" dirty="0"/>
              <a:t>         -1.64863782e-15 +1.77635684e-15j])</a:t>
            </a:r>
          </a:p>
        </p:txBody>
      </p:sp>
    </p:spTree>
    <p:extLst>
      <p:ext uri="{BB962C8B-B14F-4D97-AF65-F5344CB8AC3E}">
        <p14:creationId xmlns:p14="http://schemas.microsoft.com/office/powerpoint/2010/main" val="131491437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wait, that was discrete, and Fourier was continuous</a:t>
            </a:r>
            <a:endParaRPr lang="en-US" dirty="0"/>
          </a:p>
        </p:txBody>
      </p:sp>
      <p:pic>
        <p:nvPicPr>
          <p:cNvPr id="6" name="Content Placeholder 5"/>
          <p:cNvPicPr>
            <a:picLocks noGrp="1" noChangeAspect="1"/>
          </p:cNvPicPr>
          <p:nvPr>
            <p:ph idx="1"/>
          </p:nvPr>
        </p:nvPicPr>
        <p:blipFill>
          <a:blip r:embed="rId2"/>
          <a:srcRect t="3044" b="3044"/>
          <a:stretch>
            <a:fillRect/>
          </a:stretch>
        </p:blipFill>
        <p:spPr>
          <a:xfrm>
            <a:off x="6339008" y="2164796"/>
            <a:ext cx="4082828" cy="804909"/>
          </a:xfrm>
        </p:spPr>
      </p:pic>
      <p:pic>
        <p:nvPicPr>
          <p:cNvPr id="4" name="Picture 3" descr="img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0172" y="1742350"/>
            <a:ext cx="2717800" cy="1701800"/>
          </a:xfrm>
          <a:prstGeom prst="rect">
            <a:avLst/>
          </a:prstGeom>
        </p:spPr>
      </p:pic>
      <p:sp>
        <p:nvSpPr>
          <p:cNvPr id="5" name="TextBox 4"/>
          <p:cNvSpPr txBox="1"/>
          <p:nvPr/>
        </p:nvSpPr>
        <p:spPr>
          <a:xfrm>
            <a:off x="1946072" y="2046374"/>
            <a:ext cx="1358260" cy="923330"/>
          </a:xfrm>
          <a:prstGeom prst="rect">
            <a:avLst/>
          </a:prstGeom>
          <a:noFill/>
        </p:spPr>
        <p:txBody>
          <a:bodyPr wrap="square" rtlCol="0">
            <a:spAutoFit/>
          </a:bodyPr>
          <a:lstStyle/>
          <a:p>
            <a:r>
              <a:rPr lang="en-US" dirty="0"/>
              <a:t>This is the comb function:</a:t>
            </a:r>
          </a:p>
        </p:txBody>
      </p:sp>
      <p:pic>
        <p:nvPicPr>
          <p:cNvPr id="7" name="Picture 6"/>
          <p:cNvPicPr>
            <a:picLocks noChangeAspect="1"/>
          </p:cNvPicPr>
          <p:nvPr/>
        </p:nvPicPr>
        <p:blipFill>
          <a:blip r:embed="rId4"/>
          <a:stretch>
            <a:fillRect/>
          </a:stretch>
        </p:blipFill>
        <p:spPr>
          <a:xfrm>
            <a:off x="2817138" y="4085673"/>
            <a:ext cx="5896242" cy="1365445"/>
          </a:xfrm>
          <a:prstGeom prst="rect">
            <a:avLst/>
          </a:prstGeom>
        </p:spPr>
      </p:pic>
    </p:spTree>
    <p:extLst>
      <p:ext uri="{BB962C8B-B14F-4D97-AF65-F5344CB8AC3E}">
        <p14:creationId xmlns:p14="http://schemas.microsoft.com/office/powerpoint/2010/main" val="116221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44055_html_m64a8a2f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5283" y="139190"/>
            <a:ext cx="6962359" cy="5762343"/>
          </a:xfrm>
          <a:prstGeom prst="rect">
            <a:avLst/>
          </a:prstGeom>
        </p:spPr>
      </p:pic>
      <p:sp>
        <p:nvSpPr>
          <p:cNvPr id="5" name="TextBox 4"/>
          <p:cNvSpPr txBox="1"/>
          <p:nvPr/>
        </p:nvSpPr>
        <p:spPr>
          <a:xfrm>
            <a:off x="6269084" y="5795686"/>
            <a:ext cx="4558309" cy="369332"/>
          </a:xfrm>
          <a:prstGeom prst="rect">
            <a:avLst/>
          </a:prstGeom>
          <a:noFill/>
        </p:spPr>
        <p:txBody>
          <a:bodyPr wrap="none" rtlCol="0">
            <a:spAutoFit/>
          </a:bodyPr>
          <a:lstStyle/>
          <a:p>
            <a:r>
              <a:rPr lang="en-US" dirty="0"/>
              <a:t>http://</a:t>
            </a:r>
            <a:r>
              <a:rPr lang="en-US" dirty="0" err="1"/>
              <a:t>docs.exdat.com</a:t>
            </a:r>
            <a:r>
              <a:rPr lang="en-US" dirty="0"/>
              <a:t>/docs/index-44055.html</a:t>
            </a:r>
          </a:p>
        </p:txBody>
      </p:sp>
      <p:sp>
        <p:nvSpPr>
          <p:cNvPr id="6" name="TextBox 5"/>
          <p:cNvSpPr txBox="1"/>
          <p:nvPr/>
        </p:nvSpPr>
        <p:spPr>
          <a:xfrm>
            <a:off x="1718037" y="603521"/>
            <a:ext cx="2204968" cy="4247317"/>
          </a:xfrm>
          <a:prstGeom prst="rect">
            <a:avLst/>
          </a:prstGeom>
          <a:noFill/>
        </p:spPr>
        <p:txBody>
          <a:bodyPr wrap="square" rtlCol="0">
            <a:spAutoFit/>
          </a:bodyPr>
          <a:lstStyle/>
          <a:p>
            <a:r>
              <a:rPr lang="en-US" dirty="0"/>
              <a:t>By understanding the properties of the Comb, we can map between the time signal and the frequency samples</a:t>
            </a:r>
          </a:p>
          <a:p>
            <a:endParaRPr lang="en-US" dirty="0"/>
          </a:p>
          <a:p>
            <a:endParaRPr lang="en-US" dirty="0"/>
          </a:p>
          <a:p>
            <a:endParaRPr lang="en-US" dirty="0"/>
          </a:p>
          <a:p>
            <a:r>
              <a:rPr lang="en-US" dirty="0"/>
              <a:t>Sampled with time T, and with N samples means: </a:t>
            </a:r>
          </a:p>
          <a:p>
            <a:endParaRPr lang="en-US" dirty="0"/>
          </a:p>
          <a:p>
            <a:r>
              <a:rPr lang="en-US" dirty="0"/>
              <a:t>Each frequency bin in the FFT = 1/(T*N)</a:t>
            </a:r>
          </a:p>
        </p:txBody>
      </p:sp>
    </p:spTree>
    <p:extLst>
      <p:ext uri="{BB962C8B-B14F-4D97-AF65-F5344CB8AC3E}">
        <p14:creationId xmlns:p14="http://schemas.microsoft.com/office/powerpoint/2010/main" val="20594426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Examples</a:t>
            </a:r>
            <a:endParaRPr lang="en-US" dirty="0"/>
          </a:p>
        </p:txBody>
      </p:sp>
      <p:sp>
        <p:nvSpPr>
          <p:cNvPr id="3" name="Content Placeholder 2"/>
          <p:cNvSpPr>
            <a:spLocks noGrp="1"/>
          </p:cNvSpPr>
          <p:nvPr>
            <p:ph idx="1"/>
          </p:nvPr>
        </p:nvSpPr>
        <p:spPr/>
        <p:txBody>
          <a:bodyPr/>
          <a:lstStyle/>
          <a:p>
            <a:r>
              <a:rPr lang="en-US" dirty="0" smtClean="0"/>
              <a:t>FFT of weather data</a:t>
            </a:r>
          </a:p>
          <a:p>
            <a:r>
              <a:rPr lang="en-US" dirty="0" smtClean="0"/>
              <a:t>Find the timing cycles</a:t>
            </a:r>
          </a:p>
          <a:p>
            <a:endParaRPr lang="en-US" dirty="0"/>
          </a:p>
          <a:p>
            <a:endParaRPr lang="en-US" dirty="0" smtClean="0"/>
          </a:p>
          <a:p>
            <a:endParaRPr lang="en-US" dirty="0"/>
          </a:p>
          <a:p>
            <a:r>
              <a:rPr lang="en-US" dirty="0" smtClean="0"/>
              <a:t>Comments:</a:t>
            </a:r>
          </a:p>
          <a:p>
            <a:r>
              <a:rPr lang="en-US" dirty="0" smtClean="0"/>
              <a:t>Note </a:t>
            </a:r>
            <a:r>
              <a:rPr lang="en-US" dirty="0" err="1" smtClean="0"/>
              <a:t>fft</a:t>
            </a:r>
            <a:r>
              <a:rPr lang="en-US" dirty="0" smtClean="0"/>
              <a:t>(0) = mean f(t)</a:t>
            </a:r>
          </a:p>
          <a:p>
            <a:r>
              <a:rPr lang="en-US" dirty="0"/>
              <a:t>f</a:t>
            </a:r>
            <a:r>
              <a:rPr lang="en-US" dirty="0" smtClean="0"/>
              <a:t>(0) = mean FFT(s)</a:t>
            </a:r>
          </a:p>
          <a:p>
            <a:endParaRPr lang="en-US" dirty="0" smtClean="0"/>
          </a:p>
          <a:p>
            <a:endParaRPr lang="en-US" dirty="0"/>
          </a:p>
        </p:txBody>
      </p:sp>
    </p:spTree>
    <p:extLst>
      <p:ext uri="{BB962C8B-B14F-4D97-AF65-F5344CB8AC3E}">
        <p14:creationId xmlns:p14="http://schemas.microsoft.com/office/powerpoint/2010/main" val="2058007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89367"/>
            <a:ext cx="8229600" cy="668408"/>
          </a:xfrm>
        </p:spPr>
        <p:txBody>
          <a:bodyPr/>
          <a:lstStyle/>
          <a:p>
            <a:r>
              <a:rPr lang="en-US" dirty="0" smtClean="0"/>
              <a:t>Converting From Time Sequence Data to Features</a:t>
            </a:r>
            <a:endParaRPr lang="en-US" dirty="0"/>
          </a:p>
        </p:txBody>
      </p:sp>
      <p:sp>
        <p:nvSpPr>
          <p:cNvPr id="3" name="TextBox 2"/>
          <p:cNvSpPr txBox="1"/>
          <p:nvPr/>
        </p:nvSpPr>
        <p:spPr>
          <a:xfrm>
            <a:off x="1698960" y="1149937"/>
            <a:ext cx="2377574" cy="2031325"/>
          </a:xfrm>
          <a:prstGeom prst="rect">
            <a:avLst/>
          </a:prstGeom>
          <a:noFill/>
        </p:spPr>
        <p:txBody>
          <a:bodyPr wrap="none" rtlCol="0">
            <a:spAutoFit/>
          </a:bodyPr>
          <a:lstStyle/>
          <a:p>
            <a:r>
              <a:rPr lang="en-US" dirty="0"/>
              <a:t>Many Types of data</a:t>
            </a:r>
            <a:br>
              <a:rPr lang="en-US" dirty="0"/>
            </a:br>
            <a:r>
              <a:rPr lang="en-US" dirty="0"/>
              <a:t> are signals in time</a:t>
            </a:r>
          </a:p>
          <a:p>
            <a:endParaRPr lang="en-US" dirty="0"/>
          </a:p>
          <a:p>
            <a:pPr marL="285750" indent="-285750">
              <a:buFontTx/>
              <a:buChar char="•"/>
            </a:pPr>
            <a:r>
              <a:rPr lang="en-US" dirty="0"/>
              <a:t>Stock market</a:t>
            </a:r>
          </a:p>
          <a:p>
            <a:pPr marL="285750" indent="-285750">
              <a:buFontTx/>
              <a:buChar char="•"/>
            </a:pPr>
            <a:r>
              <a:rPr lang="en-US" dirty="0"/>
              <a:t>Temperature</a:t>
            </a:r>
          </a:p>
          <a:p>
            <a:pPr marL="285750" indent="-285750">
              <a:buFontTx/>
              <a:buChar char="•"/>
            </a:pPr>
            <a:r>
              <a:rPr lang="en-US" dirty="0"/>
              <a:t>Instrument readings</a:t>
            </a:r>
          </a:p>
          <a:p>
            <a:pPr marL="285750" indent="-285750">
              <a:buFontTx/>
              <a:buChar char="•"/>
            </a:pPr>
            <a:endParaRPr lang="en-US" dirty="0"/>
          </a:p>
        </p:txBody>
      </p:sp>
      <p:pic>
        <p:nvPicPr>
          <p:cNvPr id="4" name="Picture 3" descr="fig2a.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228" y="3237049"/>
            <a:ext cx="1783047" cy="1653443"/>
          </a:xfrm>
          <a:prstGeom prst="rect">
            <a:avLst/>
          </a:prstGeom>
        </p:spPr>
      </p:pic>
      <p:sp>
        <p:nvSpPr>
          <p:cNvPr id="5" name="TextBox 4"/>
          <p:cNvSpPr txBox="1"/>
          <p:nvPr/>
        </p:nvSpPr>
        <p:spPr>
          <a:xfrm>
            <a:off x="1751880" y="5157523"/>
            <a:ext cx="1934394" cy="646331"/>
          </a:xfrm>
          <a:prstGeom prst="rect">
            <a:avLst/>
          </a:prstGeom>
          <a:noFill/>
        </p:spPr>
        <p:txBody>
          <a:bodyPr wrap="none" rtlCol="0">
            <a:spAutoFit/>
          </a:bodyPr>
          <a:lstStyle/>
          <a:p>
            <a:r>
              <a:rPr lang="en-US" dirty="0"/>
              <a:t>Continuous signals</a:t>
            </a:r>
          </a:p>
          <a:p>
            <a:r>
              <a:rPr lang="en-US" dirty="0"/>
              <a:t>x(t)</a:t>
            </a:r>
          </a:p>
        </p:txBody>
      </p:sp>
      <p:pic>
        <p:nvPicPr>
          <p:cNvPr id="6" name="Picture 5" descr="img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6744" y="3254690"/>
            <a:ext cx="2052323" cy="1153145"/>
          </a:xfrm>
          <a:prstGeom prst="rect">
            <a:avLst/>
          </a:prstGeom>
        </p:spPr>
      </p:pic>
      <p:sp>
        <p:nvSpPr>
          <p:cNvPr id="7" name="TextBox 6"/>
          <p:cNvSpPr txBox="1"/>
          <p:nvPr/>
        </p:nvSpPr>
        <p:spPr>
          <a:xfrm>
            <a:off x="4217654" y="5157523"/>
            <a:ext cx="2287180" cy="646331"/>
          </a:xfrm>
          <a:prstGeom prst="rect">
            <a:avLst/>
          </a:prstGeom>
          <a:noFill/>
        </p:spPr>
        <p:txBody>
          <a:bodyPr wrap="none" rtlCol="0">
            <a:spAutoFit/>
          </a:bodyPr>
          <a:lstStyle/>
          <a:p>
            <a:r>
              <a:rPr lang="en-US" dirty="0"/>
              <a:t>Sampled signals (data)</a:t>
            </a:r>
          </a:p>
          <a:p>
            <a:r>
              <a:rPr lang="en-US" dirty="0"/>
              <a:t>x(</a:t>
            </a:r>
            <a:r>
              <a:rPr lang="en-US" dirty="0" err="1"/>
              <a:t>nT</a:t>
            </a:r>
            <a:r>
              <a:rPr lang="en-US" dirty="0"/>
              <a:t>)</a:t>
            </a:r>
          </a:p>
        </p:txBody>
      </p:sp>
      <p:sp>
        <p:nvSpPr>
          <p:cNvPr id="8" name="TextBox 7"/>
          <p:cNvSpPr txBox="1"/>
          <p:nvPr/>
        </p:nvSpPr>
        <p:spPr>
          <a:xfrm>
            <a:off x="4341260" y="1164539"/>
            <a:ext cx="1937325" cy="1477328"/>
          </a:xfrm>
          <a:prstGeom prst="rect">
            <a:avLst/>
          </a:prstGeom>
          <a:noFill/>
        </p:spPr>
        <p:txBody>
          <a:bodyPr wrap="none" rtlCol="0">
            <a:spAutoFit/>
          </a:bodyPr>
          <a:lstStyle/>
          <a:p>
            <a:r>
              <a:rPr lang="en-US" dirty="0"/>
              <a:t>Sometimes we </a:t>
            </a:r>
            <a:br>
              <a:rPr lang="en-US" dirty="0"/>
            </a:br>
            <a:r>
              <a:rPr lang="en-US" dirty="0"/>
              <a:t>sample them, </a:t>
            </a:r>
            <a:br>
              <a:rPr lang="en-US" dirty="0"/>
            </a:br>
            <a:r>
              <a:rPr lang="en-US" dirty="0"/>
              <a:t>record at intervals </a:t>
            </a:r>
            <a:br>
              <a:rPr lang="en-US" dirty="0"/>
            </a:br>
            <a:r>
              <a:rPr lang="en-US" dirty="0"/>
              <a:t>of T</a:t>
            </a:r>
          </a:p>
          <a:p>
            <a:pPr marL="285750" indent="-285750">
              <a:buFontTx/>
              <a:buChar char="•"/>
            </a:pPr>
            <a:endParaRPr lang="en-US" dirty="0"/>
          </a:p>
        </p:txBody>
      </p:sp>
      <p:sp>
        <p:nvSpPr>
          <p:cNvPr id="9" name="TextBox 8"/>
          <p:cNvSpPr txBox="1"/>
          <p:nvPr/>
        </p:nvSpPr>
        <p:spPr>
          <a:xfrm>
            <a:off x="6584154" y="1108579"/>
            <a:ext cx="1685077" cy="1200329"/>
          </a:xfrm>
          <a:prstGeom prst="rect">
            <a:avLst/>
          </a:prstGeom>
          <a:noFill/>
        </p:spPr>
        <p:txBody>
          <a:bodyPr wrap="none" rtlCol="0">
            <a:spAutoFit/>
          </a:bodyPr>
          <a:lstStyle/>
          <a:p>
            <a:r>
              <a:rPr lang="en-US" dirty="0"/>
              <a:t>We get a </a:t>
            </a:r>
          </a:p>
          <a:p>
            <a:r>
              <a:rPr lang="en-US" dirty="0"/>
              <a:t>list in a table,</a:t>
            </a:r>
            <a:br>
              <a:rPr lang="en-US" dirty="0"/>
            </a:br>
            <a:r>
              <a:rPr lang="en-US" dirty="0"/>
              <a:t>array,  or vector</a:t>
            </a:r>
          </a:p>
          <a:p>
            <a:pPr marL="285750" indent="-285750">
              <a:buFontTx/>
              <a:buChar char="•"/>
            </a:pPr>
            <a:endParaRPr lang="en-US" dirty="0"/>
          </a:p>
        </p:txBody>
      </p:sp>
      <p:sp>
        <p:nvSpPr>
          <p:cNvPr id="10" name="TextBox 9"/>
          <p:cNvSpPr txBox="1"/>
          <p:nvPr/>
        </p:nvSpPr>
        <p:spPr>
          <a:xfrm>
            <a:off x="6895182" y="4976081"/>
            <a:ext cx="1776636" cy="646331"/>
          </a:xfrm>
          <a:prstGeom prst="rect">
            <a:avLst/>
          </a:prstGeom>
          <a:noFill/>
        </p:spPr>
        <p:txBody>
          <a:bodyPr wrap="none" rtlCol="0">
            <a:spAutoFit/>
          </a:bodyPr>
          <a:lstStyle/>
          <a:p>
            <a:r>
              <a:rPr lang="en-US" dirty="0"/>
              <a:t>Discrete data </a:t>
            </a:r>
          </a:p>
          <a:p>
            <a:r>
              <a:rPr lang="en-US" dirty="0" err="1"/>
              <a:t>x</a:t>
            </a:r>
            <a:r>
              <a:rPr lang="en-US" baseline="-25000" dirty="0" err="1"/>
              <a:t>n</a:t>
            </a:r>
            <a:r>
              <a:rPr lang="en-US" dirty="0"/>
              <a:t> = x1, x2, x3,  …</a:t>
            </a:r>
          </a:p>
        </p:txBody>
      </p:sp>
      <p:pic>
        <p:nvPicPr>
          <p:cNvPr id="11" name="Picture 10" descr="image9_121.png"/>
          <p:cNvPicPr>
            <a:picLocks noChangeAspect="1"/>
          </p:cNvPicPr>
          <p:nvPr/>
        </p:nvPicPr>
        <p:blipFill rotWithShape="1">
          <a:blip r:embed="rId4">
            <a:extLst>
              <a:ext uri="{28A0092B-C50C-407E-A947-70E740481C1C}">
                <a14:useLocalDpi xmlns:a14="http://schemas.microsoft.com/office/drawing/2010/main" val="0"/>
              </a:ext>
            </a:extLst>
          </a:blip>
          <a:srcRect l="1622" t="12334" r="73728"/>
          <a:stretch/>
        </p:blipFill>
        <p:spPr>
          <a:xfrm>
            <a:off x="6806982" y="2844894"/>
            <a:ext cx="996762" cy="1922110"/>
          </a:xfrm>
          <a:prstGeom prst="rect">
            <a:avLst/>
          </a:prstGeom>
        </p:spPr>
      </p:pic>
      <p:sp>
        <p:nvSpPr>
          <p:cNvPr id="12" name="TextBox 11"/>
          <p:cNvSpPr txBox="1"/>
          <p:nvPr/>
        </p:nvSpPr>
        <p:spPr>
          <a:xfrm>
            <a:off x="6209067" y="5740779"/>
            <a:ext cx="2743209" cy="369332"/>
          </a:xfrm>
          <a:prstGeom prst="rect">
            <a:avLst/>
          </a:prstGeom>
          <a:noFill/>
        </p:spPr>
        <p:txBody>
          <a:bodyPr wrap="none" rtlCol="0">
            <a:spAutoFit/>
          </a:bodyPr>
          <a:lstStyle/>
          <a:p>
            <a:r>
              <a:rPr lang="en-US" dirty="0"/>
              <a:t>(might lose time reference)</a:t>
            </a:r>
          </a:p>
        </p:txBody>
      </p:sp>
      <p:cxnSp>
        <p:nvCxnSpPr>
          <p:cNvPr id="14" name="Straight Arrow Connector 13"/>
          <p:cNvCxnSpPr/>
          <p:nvPr/>
        </p:nvCxnSpPr>
        <p:spPr>
          <a:xfrm>
            <a:off x="8049755" y="3551726"/>
            <a:ext cx="66345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8801412" y="1061732"/>
            <a:ext cx="1672549" cy="1200329"/>
          </a:xfrm>
          <a:prstGeom prst="rect">
            <a:avLst/>
          </a:prstGeom>
          <a:noFill/>
        </p:spPr>
        <p:txBody>
          <a:bodyPr wrap="square" rtlCol="0">
            <a:spAutoFit/>
          </a:bodyPr>
          <a:lstStyle/>
          <a:p>
            <a:r>
              <a:rPr lang="en-US" dirty="0"/>
              <a:t>What we  want </a:t>
            </a:r>
            <a:br>
              <a:rPr lang="en-US" dirty="0"/>
            </a:br>
            <a:r>
              <a:rPr lang="en-US" dirty="0"/>
              <a:t>(for now): features and characteristics</a:t>
            </a:r>
          </a:p>
        </p:txBody>
      </p:sp>
      <p:sp>
        <p:nvSpPr>
          <p:cNvPr id="16" name="TextBox 15"/>
          <p:cNvSpPr txBox="1"/>
          <p:nvPr/>
        </p:nvSpPr>
        <p:spPr>
          <a:xfrm>
            <a:off x="8739268" y="2844894"/>
            <a:ext cx="3309297" cy="3139321"/>
          </a:xfrm>
          <a:prstGeom prst="rect">
            <a:avLst/>
          </a:prstGeom>
          <a:noFill/>
        </p:spPr>
        <p:txBody>
          <a:bodyPr wrap="square" rtlCol="0">
            <a:spAutoFit/>
          </a:bodyPr>
          <a:lstStyle/>
          <a:p>
            <a:r>
              <a:rPr lang="en-US" dirty="0"/>
              <a:t>For example:</a:t>
            </a:r>
          </a:p>
          <a:p>
            <a:pPr marL="285750" indent="-285750">
              <a:buFont typeface="Arial"/>
              <a:buChar char="•"/>
            </a:pPr>
            <a:r>
              <a:rPr lang="en-US" dirty="0"/>
              <a:t>Means</a:t>
            </a:r>
          </a:p>
          <a:p>
            <a:pPr marL="285750" indent="-285750">
              <a:buFont typeface="Arial"/>
              <a:buChar char="•"/>
            </a:pPr>
            <a:r>
              <a:rPr lang="en-US" dirty="0"/>
              <a:t>Variances</a:t>
            </a:r>
          </a:p>
          <a:p>
            <a:pPr marL="285750" indent="-285750">
              <a:buFont typeface="Arial"/>
              <a:buChar char="•"/>
            </a:pPr>
            <a:r>
              <a:rPr lang="en-US" dirty="0"/>
              <a:t>Patten matches</a:t>
            </a:r>
          </a:p>
          <a:p>
            <a:pPr marL="285750" indent="-285750">
              <a:buFont typeface="Arial"/>
              <a:buChar char="•"/>
            </a:pPr>
            <a:r>
              <a:rPr lang="en-US" dirty="0"/>
              <a:t>Changes</a:t>
            </a:r>
          </a:p>
          <a:p>
            <a:pPr marL="285750" indent="-285750">
              <a:buFont typeface="Arial"/>
              <a:buChar char="•"/>
            </a:pPr>
            <a:r>
              <a:rPr lang="en-US" dirty="0"/>
              <a:t>accumulation</a:t>
            </a:r>
          </a:p>
          <a:p>
            <a:pPr marL="285750" indent="-285750">
              <a:buFont typeface="Arial"/>
              <a:buChar char="•"/>
            </a:pPr>
            <a:r>
              <a:rPr lang="en-US" dirty="0" smtClean="0"/>
              <a:t>Frequency</a:t>
            </a:r>
          </a:p>
          <a:p>
            <a:pPr marL="285750" indent="-285750">
              <a:buFont typeface="Arial"/>
              <a:buChar char="•"/>
            </a:pPr>
            <a:endParaRPr lang="en-US" dirty="0"/>
          </a:p>
          <a:p>
            <a:pPr marL="285750" indent="-285750">
              <a:buFont typeface="Arial"/>
              <a:buChar char="•"/>
            </a:pPr>
            <a:r>
              <a:rPr lang="en-US" dirty="0" smtClean="0"/>
              <a:t>But </a:t>
            </a:r>
            <a:r>
              <a:rPr lang="en-US" dirty="0"/>
              <a:t>from when, and over what time period</a:t>
            </a:r>
          </a:p>
          <a:p>
            <a:pPr marL="285750" indent="-285750">
              <a:buFont typeface="Arial"/>
              <a:buChar char="•"/>
            </a:pPr>
            <a:endParaRPr lang="en-US" dirty="0"/>
          </a:p>
        </p:txBody>
      </p:sp>
      <p:sp>
        <p:nvSpPr>
          <p:cNvPr id="13" name="Rectangle 12"/>
          <p:cNvSpPr/>
          <p:nvPr/>
        </p:nvSpPr>
        <p:spPr>
          <a:xfrm>
            <a:off x="1524000" y="1108578"/>
            <a:ext cx="4980834" cy="477483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030592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8379" y="99755"/>
            <a:ext cx="9009790" cy="668408"/>
          </a:xfrm>
        </p:spPr>
        <p:txBody>
          <a:bodyPr/>
          <a:lstStyle/>
          <a:p>
            <a:r>
              <a:rPr lang="en-US" dirty="0" smtClean="0"/>
              <a:t>Approaches to the Data </a:t>
            </a:r>
            <a:r>
              <a:rPr lang="en-US" smtClean="0"/>
              <a:t>Sequences in Tables</a:t>
            </a:r>
            <a:endParaRPr lang="en-US" dirty="0"/>
          </a:p>
        </p:txBody>
      </p:sp>
      <p:sp>
        <p:nvSpPr>
          <p:cNvPr id="4" name="TextBox 3"/>
          <p:cNvSpPr txBox="1"/>
          <p:nvPr/>
        </p:nvSpPr>
        <p:spPr>
          <a:xfrm>
            <a:off x="50362" y="3637327"/>
            <a:ext cx="1791003" cy="1200329"/>
          </a:xfrm>
          <a:prstGeom prst="rect">
            <a:avLst/>
          </a:prstGeom>
          <a:noFill/>
        </p:spPr>
        <p:txBody>
          <a:bodyPr wrap="none" rtlCol="0">
            <a:spAutoFit/>
          </a:bodyPr>
          <a:lstStyle/>
          <a:p>
            <a:r>
              <a:rPr lang="en-US" dirty="0"/>
              <a:t>Discrete </a:t>
            </a:r>
            <a:r>
              <a:rPr lang="en-US" dirty="0" smtClean="0"/>
              <a:t>data for </a:t>
            </a:r>
            <a:endParaRPr lang="en-US" dirty="0" smtClean="0"/>
          </a:p>
          <a:p>
            <a:r>
              <a:rPr lang="en-US" dirty="0" smtClean="0"/>
              <a:t>each </a:t>
            </a:r>
            <a:r>
              <a:rPr lang="en-US" dirty="0" smtClean="0"/>
              <a:t>source </a:t>
            </a:r>
            <a:endParaRPr lang="en-US" dirty="0" smtClean="0"/>
          </a:p>
          <a:p>
            <a:r>
              <a:rPr lang="en-US" dirty="0" smtClean="0"/>
              <a:t>A</a:t>
            </a:r>
            <a:r>
              <a:rPr lang="en-US" dirty="0" smtClean="0"/>
              <a:t>, B, C.. </a:t>
            </a:r>
            <a:endParaRPr lang="en-US" dirty="0"/>
          </a:p>
          <a:p>
            <a:r>
              <a:rPr lang="en-US" dirty="0" err="1"/>
              <a:t>x</a:t>
            </a:r>
            <a:r>
              <a:rPr lang="en-US" baseline="-25000" dirty="0" err="1"/>
              <a:t>n</a:t>
            </a:r>
            <a:r>
              <a:rPr lang="en-US" dirty="0"/>
              <a:t> = x1, x2, x3,  …</a:t>
            </a:r>
          </a:p>
        </p:txBody>
      </p:sp>
      <p:pic>
        <p:nvPicPr>
          <p:cNvPr id="5" name="Picture 4" descr="image9_121.png"/>
          <p:cNvPicPr>
            <a:picLocks noChangeAspect="1"/>
          </p:cNvPicPr>
          <p:nvPr/>
        </p:nvPicPr>
        <p:blipFill rotWithShape="1">
          <a:blip r:embed="rId2">
            <a:extLst>
              <a:ext uri="{28A0092B-C50C-407E-A947-70E740481C1C}">
                <a14:useLocalDpi xmlns:a14="http://schemas.microsoft.com/office/drawing/2010/main" val="0"/>
              </a:ext>
            </a:extLst>
          </a:blip>
          <a:srcRect l="1622" t="12334" r="73728"/>
          <a:stretch/>
        </p:blipFill>
        <p:spPr>
          <a:xfrm>
            <a:off x="-2800434" y="-122007"/>
            <a:ext cx="996762" cy="1922110"/>
          </a:xfrm>
          <a:prstGeom prst="rect">
            <a:avLst/>
          </a:prstGeom>
        </p:spPr>
      </p:pic>
      <p:pic>
        <p:nvPicPr>
          <p:cNvPr id="8" name="Picture 7" descr="img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0" y="1766356"/>
            <a:ext cx="1080045" cy="606848"/>
          </a:xfrm>
          <a:prstGeom prst="rect">
            <a:avLst/>
          </a:prstGeom>
        </p:spPr>
      </p:pic>
      <p:sp>
        <p:nvSpPr>
          <p:cNvPr id="11" name="TextBox 10"/>
          <p:cNvSpPr txBox="1"/>
          <p:nvPr/>
        </p:nvSpPr>
        <p:spPr>
          <a:xfrm>
            <a:off x="3130113" y="1372713"/>
            <a:ext cx="1341003" cy="1384995"/>
          </a:xfrm>
          <a:prstGeom prst="rect">
            <a:avLst/>
          </a:prstGeom>
          <a:noFill/>
        </p:spPr>
        <p:txBody>
          <a:bodyPr wrap="square" rtlCol="0">
            <a:spAutoFit/>
          </a:bodyPr>
          <a:lstStyle/>
          <a:p>
            <a:r>
              <a:rPr lang="en-US" dirty="0" smtClean="0"/>
              <a:t>One row for each source </a:t>
            </a:r>
          </a:p>
          <a:p>
            <a:r>
              <a:rPr lang="en-US" dirty="0" smtClean="0"/>
              <a:t>A, B, C, D..</a:t>
            </a:r>
          </a:p>
          <a:p>
            <a:endParaRPr lang="en-US" dirty="0"/>
          </a:p>
          <a:p>
            <a:r>
              <a:rPr lang="en-US" sz="1200" dirty="0" err="1" smtClean="0"/>
              <a:t>Eg</a:t>
            </a:r>
            <a:r>
              <a:rPr lang="en-US" sz="1200" dirty="0" smtClean="0"/>
              <a:t> </a:t>
            </a:r>
            <a:r>
              <a:rPr lang="en-US" sz="1200" dirty="0" err="1" smtClean="0"/>
              <a:t>Numpy</a:t>
            </a:r>
            <a:r>
              <a:rPr lang="en-US" sz="1200" dirty="0" smtClean="0"/>
              <a:t> arrays</a:t>
            </a:r>
            <a:endParaRPr lang="en-US" sz="1200" dirty="0"/>
          </a:p>
        </p:txBody>
      </p:sp>
      <p:sp>
        <p:nvSpPr>
          <p:cNvPr id="14" name="Rectangle 13"/>
          <p:cNvSpPr/>
          <p:nvPr/>
        </p:nvSpPr>
        <p:spPr>
          <a:xfrm>
            <a:off x="4843863" y="1253133"/>
            <a:ext cx="2112749" cy="149732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515795" y="1372713"/>
            <a:ext cx="2081318" cy="1477328"/>
          </a:xfrm>
          <a:prstGeom prst="rect">
            <a:avLst/>
          </a:prstGeom>
          <a:noFill/>
        </p:spPr>
        <p:txBody>
          <a:bodyPr wrap="square" rtlCol="0">
            <a:spAutoFit/>
          </a:bodyPr>
          <a:lstStyle/>
          <a:p>
            <a:r>
              <a:rPr lang="en-US" dirty="0" smtClean="0"/>
              <a:t>A:   x1</a:t>
            </a:r>
            <a:r>
              <a:rPr lang="en-US" dirty="0"/>
              <a:t>, x2, x3,  </a:t>
            </a:r>
            <a:r>
              <a:rPr lang="en-US" dirty="0" smtClean="0"/>
              <a:t>…</a:t>
            </a:r>
            <a:endParaRPr lang="en-US" dirty="0"/>
          </a:p>
          <a:p>
            <a:r>
              <a:rPr lang="en-US" dirty="0" smtClean="0"/>
              <a:t>B:   x1</a:t>
            </a:r>
            <a:r>
              <a:rPr lang="en-US" dirty="0"/>
              <a:t>, x2, x3,  </a:t>
            </a:r>
            <a:r>
              <a:rPr lang="en-US" dirty="0" smtClean="0"/>
              <a:t>…</a:t>
            </a:r>
            <a:endParaRPr lang="en-US" dirty="0"/>
          </a:p>
          <a:p>
            <a:r>
              <a:rPr lang="en-US" dirty="0" smtClean="0"/>
              <a:t>C:   x1</a:t>
            </a:r>
            <a:r>
              <a:rPr lang="en-US" dirty="0"/>
              <a:t>, x2, x3,  </a:t>
            </a:r>
            <a:r>
              <a:rPr lang="en-US" dirty="0" smtClean="0"/>
              <a:t>…</a:t>
            </a:r>
          </a:p>
          <a:p>
            <a:r>
              <a:rPr lang="en-US" dirty="0" smtClean="0"/>
              <a:t>D:   x1</a:t>
            </a:r>
            <a:r>
              <a:rPr lang="en-US" dirty="0"/>
              <a:t>, x2, x3,  …</a:t>
            </a:r>
          </a:p>
          <a:p>
            <a:endParaRPr lang="en-US" dirty="0"/>
          </a:p>
        </p:txBody>
      </p:sp>
      <p:sp>
        <p:nvSpPr>
          <p:cNvPr id="16" name="TextBox 15"/>
          <p:cNvSpPr txBox="1"/>
          <p:nvPr/>
        </p:nvSpPr>
        <p:spPr>
          <a:xfrm>
            <a:off x="2882350" y="3447217"/>
            <a:ext cx="1607407" cy="1754326"/>
          </a:xfrm>
          <a:prstGeom prst="rect">
            <a:avLst/>
          </a:prstGeom>
          <a:noFill/>
        </p:spPr>
        <p:txBody>
          <a:bodyPr wrap="square" rtlCol="0">
            <a:spAutoFit/>
          </a:bodyPr>
          <a:lstStyle/>
          <a:p>
            <a:r>
              <a:rPr lang="en-US" dirty="0" smtClean="0"/>
              <a:t>One column </a:t>
            </a:r>
          </a:p>
          <a:p>
            <a:r>
              <a:rPr lang="en-US" dirty="0" smtClean="0"/>
              <a:t>for each series: </a:t>
            </a:r>
          </a:p>
          <a:p>
            <a:r>
              <a:rPr lang="en-US" dirty="0" smtClean="0"/>
              <a:t>A , B, C, D..</a:t>
            </a:r>
          </a:p>
          <a:p>
            <a:endParaRPr lang="en-US" dirty="0"/>
          </a:p>
          <a:p>
            <a:r>
              <a:rPr lang="en-US" sz="1200" dirty="0" err="1" smtClean="0"/>
              <a:t>eg</a:t>
            </a:r>
            <a:r>
              <a:rPr lang="en-US" sz="1200" dirty="0" smtClean="0"/>
              <a:t> Pandas</a:t>
            </a:r>
          </a:p>
          <a:p>
            <a:r>
              <a:rPr lang="en-US" sz="1200" dirty="0" smtClean="0"/>
              <a:t>(add rows with every new time sample)</a:t>
            </a:r>
            <a:endParaRPr lang="en-US" dirty="0"/>
          </a:p>
        </p:txBody>
      </p:sp>
      <p:sp>
        <p:nvSpPr>
          <p:cNvPr id="17" name="Rectangle 16"/>
          <p:cNvSpPr/>
          <p:nvPr/>
        </p:nvSpPr>
        <p:spPr>
          <a:xfrm>
            <a:off x="4879722" y="3375500"/>
            <a:ext cx="1377644" cy="20213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4861792" y="3030711"/>
            <a:ext cx="401072" cy="1754326"/>
          </a:xfrm>
          <a:prstGeom prst="rect">
            <a:avLst/>
          </a:prstGeom>
          <a:noFill/>
        </p:spPr>
        <p:txBody>
          <a:bodyPr wrap="none" rtlCol="0">
            <a:spAutoFit/>
          </a:bodyPr>
          <a:lstStyle/>
          <a:p>
            <a:r>
              <a:rPr lang="en-US" dirty="0" smtClean="0"/>
              <a:t>A</a:t>
            </a:r>
            <a:endParaRPr lang="en-US" dirty="0"/>
          </a:p>
          <a:p>
            <a:r>
              <a:rPr lang="en-US" dirty="0" smtClean="0"/>
              <a:t>x1</a:t>
            </a:r>
          </a:p>
          <a:p>
            <a:r>
              <a:rPr lang="en-US" dirty="0" smtClean="0"/>
              <a:t>x2</a:t>
            </a:r>
          </a:p>
          <a:p>
            <a:r>
              <a:rPr lang="en-US" dirty="0" smtClean="0"/>
              <a:t>x3</a:t>
            </a:r>
          </a:p>
          <a:p>
            <a:r>
              <a:rPr lang="en-US" dirty="0" smtClean="0"/>
              <a:t>.</a:t>
            </a:r>
          </a:p>
          <a:p>
            <a:r>
              <a:rPr lang="en-US" dirty="0"/>
              <a:t>.</a:t>
            </a:r>
          </a:p>
        </p:txBody>
      </p:sp>
      <p:sp>
        <p:nvSpPr>
          <p:cNvPr id="20" name="TextBox 19"/>
          <p:cNvSpPr txBox="1"/>
          <p:nvPr/>
        </p:nvSpPr>
        <p:spPr>
          <a:xfrm>
            <a:off x="5295981" y="3030711"/>
            <a:ext cx="401072" cy="1754326"/>
          </a:xfrm>
          <a:prstGeom prst="rect">
            <a:avLst/>
          </a:prstGeom>
          <a:noFill/>
        </p:spPr>
        <p:txBody>
          <a:bodyPr wrap="none" rtlCol="0">
            <a:spAutoFit/>
          </a:bodyPr>
          <a:lstStyle/>
          <a:p>
            <a:r>
              <a:rPr lang="en-US" dirty="0" smtClean="0"/>
              <a:t>B</a:t>
            </a:r>
            <a:endParaRPr lang="en-US" dirty="0"/>
          </a:p>
          <a:p>
            <a:r>
              <a:rPr lang="en-US" dirty="0" smtClean="0"/>
              <a:t>x1</a:t>
            </a:r>
          </a:p>
          <a:p>
            <a:r>
              <a:rPr lang="en-US" dirty="0" smtClean="0"/>
              <a:t>x2</a:t>
            </a:r>
          </a:p>
          <a:p>
            <a:r>
              <a:rPr lang="en-US" dirty="0" smtClean="0"/>
              <a:t>x3</a:t>
            </a:r>
          </a:p>
          <a:p>
            <a:r>
              <a:rPr lang="en-US" dirty="0" smtClean="0"/>
              <a:t>.</a:t>
            </a:r>
          </a:p>
          <a:p>
            <a:r>
              <a:rPr lang="en-US" dirty="0"/>
              <a:t>.</a:t>
            </a:r>
          </a:p>
        </p:txBody>
      </p:sp>
      <p:sp>
        <p:nvSpPr>
          <p:cNvPr id="21" name="TextBox 20"/>
          <p:cNvSpPr txBox="1"/>
          <p:nvPr/>
        </p:nvSpPr>
        <p:spPr>
          <a:xfrm>
            <a:off x="5730247" y="3024302"/>
            <a:ext cx="401072" cy="1754326"/>
          </a:xfrm>
          <a:prstGeom prst="rect">
            <a:avLst/>
          </a:prstGeom>
          <a:noFill/>
        </p:spPr>
        <p:txBody>
          <a:bodyPr wrap="none" rtlCol="0">
            <a:spAutoFit/>
          </a:bodyPr>
          <a:lstStyle/>
          <a:p>
            <a:r>
              <a:rPr lang="en-US" dirty="0" smtClean="0"/>
              <a:t>C</a:t>
            </a:r>
            <a:endParaRPr lang="en-US" dirty="0"/>
          </a:p>
          <a:p>
            <a:r>
              <a:rPr lang="en-US" dirty="0" smtClean="0"/>
              <a:t>x1</a:t>
            </a:r>
          </a:p>
          <a:p>
            <a:r>
              <a:rPr lang="en-US" dirty="0" smtClean="0"/>
              <a:t>x2</a:t>
            </a:r>
          </a:p>
          <a:p>
            <a:r>
              <a:rPr lang="en-US" dirty="0" smtClean="0"/>
              <a:t>x3</a:t>
            </a:r>
          </a:p>
          <a:p>
            <a:r>
              <a:rPr lang="en-US" dirty="0" smtClean="0"/>
              <a:t>.</a:t>
            </a:r>
          </a:p>
          <a:p>
            <a:r>
              <a:rPr lang="en-US" dirty="0"/>
              <a:t>.</a:t>
            </a:r>
          </a:p>
        </p:txBody>
      </p:sp>
      <p:sp>
        <p:nvSpPr>
          <p:cNvPr id="24" name="Rectangle 23"/>
          <p:cNvSpPr/>
          <p:nvPr/>
        </p:nvSpPr>
        <p:spPr>
          <a:xfrm>
            <a:off x="5179248" y="1380703"/>
            <a:ext cx="952072" cy="36933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4946150" y="3674950"/>
            <a:ext cx="1165807" cy="8433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4595218" y="3335011"/>
            <a:ext cx="301686" cy="1477328"/>
          </a:xfrm>
          <a:prstGeom prst="rect">
            <a:avLst/>
          </a:prstGeom>
          <a:noFill/>
        </p:spPr>
        <p:txBody>
          <a:bodyPr wrap="none" rtlCol="0">
            <a:spAutoFit/>
          </a:bodyPr>
          <a:lstStyle/>
          <a:p>
            <a:r>
              <a:rPr lang="en-US" dirty="0" smtClean="0"/>
              <a:t>1</a:t>
            </a:r>
          </a:p>
          <a:p>
            <a:r>
              <a:rPr lang="en-US" dirty="0" smtClean="0"/>
              <a:t>2</a:t>
            </a:r>
          </a:p>
          <a:p>
            <a:r>
              <a:rPr lang="en-US" dirty="0" smtClean="0"/>
              <a:t>3</a:t>
            </a:r>
          </a:p>
          <a:p>
            <a:r>
              <a:rPr lang="en-US" dirty="0" smtClean="0"/>
              <a:t>.</a:t>
            </a:r>
          </a:p>
          <a:p>
            <a:r>
              <a:rPr lang="en-US" dirty="0"/>
              <a:t>.</a:t>
            </a:r>
          </a:p>
        </p:txBody>
      </p:sp>
      <p:sp>
        <p:nvSpPr>
          <p:cNvPr id="3" name="TextBox 2"/>
          <p:cNvSpPr txBox="1"/>
          <p:nvPr/>
        </p:nvSpPr>
        <p:spPr>
          <a:xfrm>
            <a:off x="59646" y="1827196"/>
            <a:ext cx="317716" cy="369332"/>
          </a:xfrm>
          <a:prstGeom prst="rect">
            <a:avLst/>
          </a:prstGeom>
          <a:noFill/>
        </p:spPr>
        <p:txBody>
          <a:bodyPr wrap="none" rtlCol="0">
            <a:spAutoFit/>
          </a:bodyPr>
          <a:lstStyle/>
          <a:p>
            <a:r>
              <a:rPr lang="en-US" smtClean="0"/>
              <a:t>A</a:t>
            </a:r>
            <a:endParaRPr lang="en-US"/>
          </a:p>
        </p:txBody>
      </p:sp>
      <p:pic>
        <p:nvPicPr>
          <p:cNvPr id="40" name="Picture 39" descr="img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0" y="2694192"/>
            <a:ext cx="1114894" cy="626429"/>
          </a:xfrm>
          <a:prstGeom prst="rect">
            <a:avLst/>
          </a:prstGeom>
        </p:spPr>
      </p:pic>
      <p:sp>
        <p:nvSpPr>
          <p:cNvPr id="41" name="TextBox 40"/>
          <p:cNvSpPr txBox="1"/>
          <p:nvPr/>
        </p:nvSpPr>
        <p:spPr>
          <a:xfrm>
            <a:off x="91585" y="2834869"/>
            <a:ext cx="327334" cy="369332"/>
          </a:xfrm>
          <a:prstGeom prst="rect">
            <a:avLst/>
          </a:prstGeom>
          <a:noFill/>
        </p:spPr>
        <p:txBody>
          <a:bodyPr wrap="none" rtlCol="0">
            <a:spAutoFit/>
          </a:bodyPr>
          <a:lstStyle/>
          <a:p>
            <a:r>
              <a:rPr lang="en-US" dirty="0"/>
              <a:t>D</a:t>
            </a:r>
          </a:p>
        </p:txBody>
      </p:sp>
      <p:sp>
        <p:nvSpPr>
          <p:cNvPr id="6" name="TextBox 5"/>
          <p:cNvSpPr txBox="1"/>
          <p:nvPr/>
        </p:nvSpPr>
        <p:spPr>
          <a:xfrm>
            <a:off x="80948" y="2235215"/>
            <a:ext cx="242374" cy="646331"/>
          </a:xfrm>
          <a:prstGeom prst="rect">
            <a:avLst/>
          </a:prstGeom>
          <a:noFill/>
        </p:spPr>
        <p:txBody>
          <a:bodyPr wrap="none" rtlCol="0">
            <a:spAutoFit/>
          </a:bodyPr>
          <a:lstStyle/>
          <a:p>
            <a:r>
              <a:rPr lang="en-US" dirty="0" smtClean="0"/>
              <a:t>.</a:t>
            </a:r>
          </a:p>
          <a:p>
            <a:r>
              <a:rPr lang="en-US" dirty="0" smtClean="0"/>
              <a:t>.</a:t>
            </a:r>
            <a:endParaRPr lang="en-US" dirty="0"/>
          </a:p>
        </p:txBody>
      </p:sp>
      <p:sp>
        <p:nvSpPr>
          <p:cNvPr id="7" name="Notched Right Arrow 6"/>
          <p:cNvSpPr/>
          <p:nvPr/>
        </p:nvSpPr>
        <p:spPr>
          <a:xfrm>
            <a:off x="1766728" y="2829291"/>
            <a:ext cx="740470" cy="485752"/>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 Brace 8"/>
          <p:cNvSpPr/>
          <p:nvPr/>
        </p:nvSpPr>
        <p:spPr>
          <a:xfrm>
            <a:off x="2581830" y="1954306"/>
            <a:ext cx="551526" cy="231289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4912662" y="878544"/>
            <a:ext cx="888385" cy="369332"/>
          </a:xfrm>
          <a:prstGeom prst="rect">
            <a:avLst/>
          </a:prstGeom>
          <a:noFill/>
        </p:spPr>
        <p:txBody>
          <a:bodyPr wrap="none" rtlCol="0">
            <a:spAutoFit/>
          </a:bodyPr>
          <a:lstStyle/>
          <a:p>
            <a:r>
              <a:rPr lang="en-US" smtClean="0"/>
              <a:t>Time -&gt;</a:t>
            </a:r>
            <a:endParaRPr lang="en-US"/>
          </a:p>
        </p:txBody>
      </p:sp>
    </p:spTree>
    <p:extLst>
      <p:ext uri="{BB962C8B-B14F-4D97-AF65-F5344CB8AC3E}">
        <p14:creationId xmlns:p14="http://schemas.microsoft.com/office/powerpoint/2010/main" val="1953378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8379" y="99755"/>
            <a:ext cx="9009790" cy="668408"/>
          </a:xfrm>
        </p:spPr>
        <p:txBody>
          <a:bodyPr/>
          <a:lstStyle/>
          <a:p>
            <a:r>
              <a:rPr lang="en-US" dirty="0" smtClean="0"/>
              <a:t>Approaches to the Data </a:t>
            </a:r>
            <a:r>
              <a:rPr lang="en-US" smtClean="0"/>
              <a:t>Sequences in Tables</a:t>
            </a:r>
            <a:endParaRPr lang="en-US" dirty="0"/>
          </a:p>
        </p:txBody>
      </p:sp>
      <p:sp>
        <p:nvSpPr>
          <p:cNvPr id="4" name="TextBox 3"/>
          <p:cNvSpPr txBox="1"/>
          <p:nvPr/>
        </p:nvSpPr>
        <p:spPr>
          <a:xfrm>
            <a:off x="50362" y="3637327"/>
            <a:ext cx="1791003" cy="1200329"/>
          </a:xfrm>
          <a:prstGeom prst="rect">
            <a:avLst/>
          </a:prstGeom>
          <a:noFill/>
        </p:spPr>
        <p:txBody>
          <a:bodyPr wrap="none" rtlCol="0">
            <a:spAutoFit/>
          </a:bodyPr>
          <a:lstStyle/>
          <a:p>
            <a:r>
              <a:rPr lang="en-US" dirty="0"/>
              <a:t>Discrete </a:t>
            </a:r>
            <a:r>
              <a:rPr lang="en-US" dirty="0" smtClean="0"/>
              <a:t>data for </a:t>
            </a:r>
            <a:endParaRPr lang="en-US" dirty="0" smtClean="0"/>
          </a:p>
          <a:p>
            <a:r>
              <a:rPr lang="en-US" dirty="0" smtClean="0"/>
              <a:t>each </a:t>
            </a:r>
            <a:r>
              <a:rPr lang="en-US" dirty="0" smtClean="0"/>
              <a:t>source </a:t>
            </a:r>
            <a:endParaRPr lang="en-US" dirty="0" smtClean="0"/>
          </a:p>
          <a:p>
            <a:r>
              <a:rPr lang="en-US" dirty="0" smtClean="0"/>
              <a:t>A</a:t>
            </a:r>
            <a:r>
              <a:rPr lang="en-US" dirty="0" smtClean="0"/>
              <a:t>, B, C.. </a:t>
            </a:r>
            <a:endParaRPr lang="en-US" dirty="0"/>
          </a:p>
          <a:p>
            <a:r>
              <a:rPr lang="en-US" dirty="0" err="1"/>
              <a:t>x</a:t>
            </a:r>
            <a:r>
              <a:rPr lang="en-US" baseline="-25000" dirty="0" err="1"/>
              <a:t>n</a:t>
            </a:r>
            <a:r>
              <a:rPr lang="en-US" dirty="0"/>
              <a:t> = x1, x2, x3,  …</a:t>
            </a:r>
          </a:p>
        </p:txBody>
      </p:sp>
      <p:pic>
        <p:nvPicPr>
          <p:cNvPr id="5" name="Picture 4" descr="image9_121.png"/>
          <p:cNvPicPr>
            <a:picLocks noChangeAspect="1"/>
          </p:cNvPicPr>
          <p:nvPr/>
        </p:nvPicPr>
        <p:blipFill rotWithShape="1">
          <a:blip r:embed="rId2">
            <a:extLst>
              <a:ext uri="{28A0092B-C50C-407E-A947-70E740481C1C}">
                <a14:useLocalDpi xmlns:a14="http://schemas.microsoft.com/office/drawing/2010/main" val="0"/>
              </a:ext>
            </a:extLst>
          </a:blip>
          <a:srcRect l="1622" t="12334" r="73728"/>
          <a:stretch/>
        </p:blipFill>
        <p:spPr>
          <a:xfrm>
            <a:off x="-2800434" y="-122007"/>
            <a:ext cx="996762" cy="1922110"/>
          </a:xfrm>
          <a:prstGeom prst="rect">
            <a:avLst/>
          </a:prstGeom>
        </p:spPr>
      </p:pic>
      <p:pic>
        <p:nvPicPr>
          <p:cNvPr id="8" name="Picture 7" descr="img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0" y="1766356"/>
            <a:ext cx="1080045" cy="606848"/>
          </a:xfrm>
          <a:prstGeom prst="rect">
            <a:avLst/>
          </a:prstGeom>
        </p:spPr>
      </p:pic>
      <p:sp>
        <p:nvSpPr>
          <p:cNvPr id="11" name="TextBox 10"/>
          <p:cNvSpPr txBox="1"/>
          <p:nvPr/>
        </p:nvSpPr>
        <p:spPr>
          <a:xfrm>
            <a:off x="3130113" y="1372713"/>
            <a:ext cx="1341003" cy="1384995"/>
          </a:xfrm>
          <a:prstGeom prst="rect">
            <a:avLst/>
          </a:prstGeom>
          <a:noFill/>
        </p:spPr>
        <p:txBody>
          <a:bodyPr wrap="square" rtlCol="0">
            <a:spAutoFit/>
          </a:bodyPr>
          <a:lstStyle/>
          <a:p>
            <a:r>
              <a:rPr lang="en-US" dirty="0" smtClean="0"/>
              <a:t>One row for each source </a:t>
            </a:r>
          </a:p>
          <a:p>
            <a:r>
              <a:rPr lang="en-US" dirty="0" smtClean="0"/>
              <a:t>A, B, C, D..</a:t>
            </a:r>
          </a:p>
          <a:p>
            <a:endParaRPr lang="en-US" dirty="0"/>
          </a:p>
          <a:p>
            <a:r>
              <a:rPr lang="en-US" sz="1200" dirty="0" err="1" smtClean="0"/>
              <a:t>Eg</a:t>
            </a:r>
            <a:r>
              <a:rPr lang="en-US" sz="1200" dirty="0" smtClean="0"/>
              <a:t> </a:t>
            </a:r>
            <a:r>
              <a:rPr lang="en-US" sz="1200" dirty="0" err="1" smtClean="0"/>
              <a:t>Numpy</a:t>
            </a:r>
            <a:r>
              <a:rPr lang="en-US" sz="1200" dirty="0" smtClean="0"/>
              <a:t> arrays</a:t>
            </a:r>
            <a:endParaRPr lang="en-US" sz="1200" dirty="0"/>
          </a:p>
        </p:txBody>
      </p:sp>
      <p:sp>
        <p:nvSpPr>
          <p:cNvPr id="14" name="Rectangle 13"/>
          <p:cNvSpPr/>
          <p:nvPr/>
        </p:nvSpPr>
        <p:spPr>
          <a:xfrm>
            <a:off x="4843863" y="1253133"/>
            <a:ext cx="2112749" cy="149732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515795" y="1372713"/>
            <a:ext cx="2081318" cy="1477328"/>
          </a:xfrm>
          <a:prstGeom prst="rect">
            <a:avLst/>
          </a:prstGeom>
          <a:noFill/>
        </p:spPr>
        <p:txBody>
          <a:bodyPr wrap="square" rtlCol="0">
            <a:spAutoFit/>
          </a:bodyPr>
          <a:lstStyle/>
          <a:p>
            <a:r>
              <a:rPr lang="en-US" dirty="0" smtClean="0"/>
              <a:t>A:   x1</a:t>
            </a:r>
            <a:r>
              <a:rPr lang="en-US" dirty="0"/>
              <a:t>, x2, x3,  </a:t>
            </a:r>
            <a:r>
              <a:rPr lang="en-US" dirty="0" smtClean="0"/>
              <a:t>…</a:t>
            </a:r>
            <a:endParaRPr lang="en-US" dirty="0"/>
          </a:p>
          <a:p>
            <a:r>
              <a:rPr lang="en-US" dirty="0" smtClean="0"/>
              <a:t>B:   x1</a:t>
            </a:r>
            <a:r>
              <a:rPr lang="en-US" dirty="0"/>
              <a:t>, x2, x3,  </a:t>
            </a:r>
            <a:r>
              <a:rPr lang="en-US" dirty="0" smtClean="0"/>
              <a:t>…</a:t>
            </a:r>
            <a:endParaRPr lang="en-US" dirty="0"/>
          </a:p>
          <a:p>
            <a:r>
              <a:rPr lang="en-US" dirty="0" smtClean="0"/>
              <a:t>C:   x1</a:t>
            </a:r>
            <a:r>
              <a:rPr lang="en-US" dirty="0"/>
              <a:t>, x2, x3,  </a:t>
            </a:r>
            <a:r>
              <a:rPr lang="en-US" dirty="0" smtClean="0"/>
              <a:t>…</a:t>
            </a:r>
          </a:p>
          <a:p>
            <a:r>
              <a:rPr lang="en-US" dirty="0" smtClean="0"/>
              <a:t>D:   x1</a:t>
            </a:r>
            <a:r>
              <a:rPr lang="en-US" dirty="0"/>
              <a:t>, x2, x3,  …</a:t>
            </a:r>
          </a:p>
          <a:p>
            <a:endParaRPr lang="en-US" dirty="0"/>
          </a:p>
        </p:txBody>
      </p:sp>
      <p:sp>
        <p:nvSpPr>
          <p:cNvPr id="16" name="TextBox 15"/>
          <p:cNvSpPr txBox="1"/>
          <p:nvPr/>
        </p:nvSpPr>
        <p:spPr>
          <a:xfrm>
            <a:off x="2882350" y="3447217"/>
            <a:ext cx="1607407" cy="1754326"/>
          </a:xfrm>
          <a:prstGeom prst="rect">
            <a:avLst/>
          </a:prstGeom>
          <a:noFill/>
        </p:spPr>
        <p:txBody>
          <a:bodyPr wrap="square" rtlCol="0">
            <a:spAutoFit/>
          </a:bodyPr>
          <a:lstStyle/>
          <a:p>
            <a:r>
              <a:rPr lang="en-US" dirty="0" smtClean="0"/>
              <a:t>One column </a:t>
            </a:r>
          </a:p>
          <a:p>
            <a:r>
              <a:rPr lang="en-US" dirty="0" smtClean="0"/>
              <a:t>for each series: </a:t>
            </a:r>
          </a:p>
          <a:p>
            <a:r>
              <a:rPr lang="en-US" dirty="0" smtClean="0"/>
              <a:t>A , B, C, D..</a:t>
            </a:r>
          </a:p>
          <a:p>
            <a:endParaRPr lang="en-US" dirty="0"/>
          </a:p>
          <a:p>
            <a:r>
              <a:rPr lang="en-US" sz="1200" dirty="0" err="1" smtClean="0"/>
              <a:t>eg</a:t>
            </a:r>
            <a:r>
              <a:rPr lang="en-US" sz="1200" dirty="0" smtClean="0"/>
              <a:t> Pandas</a:t>
            </a:r>
          </a:p>
          <a:p>
            <a:r>
              <a:rPr lang="en-US" sz="1200" dirty="0" smtClean="0"/>
              <a:t>(add rows with every new time sample)</a:t>
            </a:r>
            <a:endParaRPr lang="en-US" dirty="0"/>
          </a:p>
        </p:txBody>
      </p:sp>
      <p:sp>
        <p:nvSpPr>
          <p:cNvPr id="17" name="Rectangle 16"/>
          <p:cNvSpPr/>
          <p:nvPr/>
        </p:nvSpPr>
        <p:spPr>
          <a:xfrm>
            <a:off x="4879722" y="3375500"/>
            <a:ext cx="1377644" cy="20213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4861792" y="3030711"/>
            <a:ext cx="401072" cy="1754326"/>
          </a:xfrm>
          <a:prstGeom prst="rect">
            <a:avLst/>
          </a:prstGeom>
          <a:noFill/>
        </p:spPr>
        <p:txBody>
          <a:bodyPr wrap="none" rtlCol="0">
            <a:spAutoFit/>
          </a:bodyPr>
          <a:lstStyle/>
          <a:p>
            <a:r>
              <a:rPr lang="en-US" dirty="0" smtClean="0"/>
              <a:t>A</a:t>
            </a:r>
            <a:endParaRPr lang="en-US" dirty="0"/>
          </a:p>
          <a:p>
            <a:r>
              <a:rPr lang="en-US" dirty="0" smtClean="0"/>
              <a:t>x1</a:t>
            </a:r>
          </a:p>
          <a:p>
            <a:r>
              <a:rPr lang="en-US" dirty="0" smtClean="0"/>
              <a:t>x2</a:t>
            </a:r>
          </a:p>
          <a:p>
            <a:r>
              <a:rPr lang="en-US" dirty="0" smtClean="0"/>
              <a:t>x3</a:t>
            </a:r>
          </a:p>
          <a:p>
            <a:r>
              <a:rPr lang="en-US" dirty="0" smtClean="0"/>
              <a:t>.</a:t>
            </a:r>
          </a:p>
          <a:p>
            <a:r>
              <a:rPr lang="en-US" dirty="0"/>
              <a:t>.</a:t>
            </a:r>
          </a:p>
        </p:txBody>
      </p:sp>
      <p:sp>
        <p:nvSpPr>
          <p:cNvPr id="20" name="TextBox 19"/>
          <p:cNvSpPr txBox="1"/>
          <p:nvPr/>
        </p:nvSpPr>
        <p:spPr>
          <a:xfrm>
            <a:off x="5295981" y="3030711"/>
            <a:ext cx="401072" cy="1754326"/>
          </a:xfrm>
          <a:prstGeom prst="rect">
            <a:avLst/>
          </a:prstGeom>
          <a:noFill/>
        </p:spPr>
        <p:txBody>
          <a:bodyPr wrap="none" rtlCol="0">
            <a:spAutoFit/>
          </a:bodyPr>
          <a:lstStyle/>
          <a:p>
            <a:r>
              <a:rPr lang="en-US" dirty="0" smtClean="0"/>
              <a:t>B</a:t>
            </a:r>
            <a:endParaRPr lang="en-US" dirty="0"/>
          </a:p>
          <a:p>
            <a:r>
              <a:rPr lang="en-US" dirty="0" smtClean="0"/>
              <a:t>x1</a:t>
            </a:r>
          </a:p>
          <a:p>
            <a:r>
              <a:rPr lang="en-US" dirty="0" smtClean="0"/>
              <a:t>x2</a:t>
            </a:r>
          </a:p>
          <a:p>
            <a:r>
              <a:rPr lang="en-US" dirty="0" smtClean="0"/>
              <a:t>x3</a:t>
            </a:r>
          </a:p>
          <a:p>
            <a:r>
              <a:rPr lang="en-US" dirty="0" smtClean="0"/>
              <a:t>.</a:t>
            </a:r>
          </a:p>
          <a:p>
            <a:r>
              <a:rPr lang="en-US" dirty="0"/>
              <a:t>.</a:t>
            </a:r>
          </a:p>
        </p:txBody>
      </p:sp>
      <p:sp>
        <p:nvSpPr>
          <p:cNvPr id="21" name="TextBox 20"/>
          <p:cNvSpPr txBox="1"/>
          <p:nvPr/>
        </p:nvSpPr>
        <p:spPr>
          <a:xfrm>
            <a:off x="5730247" y="3024302"/>
            <a:ext cx="401072" cy="1754326"/>
          </a:xfrm>
          <a:prstGeom prst="rect">
            <a:avLst/>
          </a:prstGeom>
          <a:noFill/>
        </p:spPr>
        <p:txBody>
          <a:bodyPr wrap="none" rtlCol="0">
            <a:spAutoFit/>
          </a:bodyPr>
          <a:lstStyle/>
          <a:p>
            <a:r>
              <a:rPr lang="en-US" dirty="0" smtClean="0"/>
              <a:t>C</a:t>
            </a:r>
            <a:endParaRPr lang="en-US" dirty="0"/>
          </a:p>
          <a:p>
            <a:r>
              <a:rPr lang="en-US" dirty="0" smtClean="0"/>
              <a:t>x1</a:t>
            </a:r>
          </a:p>
          <a:p>
            <a:r>
              <a:rPr lang="en-US" dirty="0" smtClean="0"/>
              <a:t>x2</a:t>
            </a:r>
          </a:p>
          <a:p>
            <a:r>
              <a:rPr lang="en-US" dirty="0" smtClean="0"/>
              <a:t>x3</a:t>
            </a:r>
          </a:p>
          <a:p>
            <a:r>
              <a:rPr lang="en-US" dirty="0" smtClean="0"/>
              <a:t>.</a:t>
            </a:r>
          </a:p>
          <a:p>
            <a:r>
              <a:rPr lang="en-US" dirty="0"/>
              <a:t>.</a:t>
            </a:r>
          </a:p>
        </p:txBody>
      </p:sp>
      <p:sp>
        <p:nvSpPr>
          <p:cNvPr id="24" name="Rectangle 23"/>
          <p:cNvSpPr/>
          <p:nvPr/>
        </p:nvSpPr>
        <p:spPr>
          <a:xfrm>
            <a:off x="5179248" y="1380703"/>
            <a:ext cx="952072" cy="36933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4946150" y="3674950"/>
            <a:ext cx="1165807" cy="8433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4595218" y="3335011"/>
            <a:ext cx="301686" cy="1477328"/>
          </a:xfrm>
          <a:prstGeom prst="rect">
            <a:avLst/>
          </a:prstGeom>
          <a:noFill/>
        </p:spPr>
        <p:txBody>
          <a:bodyPr wrap="none" rtlCol="0">
            <a:spAutoFit/>
          </a:bodyPr>
          <a:lstStyle/>
          <a:p>
            <a:r>
              <a:rPr lang="en-US" dirty="0" smtClean="0"/>
              <a:t>1</a:t>
            </a:r>
          </a:p>
          <a:p>
            <a:r>
              <a:rPr lang="en-US" dirty="0" smtClean="0"/>
              <a:t>2</a:t>
            </a:r>
          </a:p>
          <a:p>
            <a:r>
              <a:rPr lang="en-US" dirty="0" smtClean="0"/>
              <a:t>3</a:t>
            </a:r>
          </a:p>
          <a:p>
            <a:r>
              <a:rPr lang="en-US" dirty="0" smtClean="0"/>
              <a:t>.</a:t>
            </a:r>
          </a:p>
          <a:p>
            <a:r>
              <a:rPr lang="en-US" dirty="0"/>
              <a:t>.</a:t>
            </a:r>
          </a:p>
        </p:txBody>
      </p:sp>
      <p:sp>
        <p:nvSpPr>
          <p:cNvPr id="3" name="TextBox 2"/>
          <p:cNvSpPr txBox="1"/>
          <p:nvPr/>
        </p:nvSpPr>
        <p:spPr>
          <a:xfrm>
            <a:off x="59646" y="1827196"/>
            <a:ext cx="317716" cy="369332"/>
          </a:xfrm>
          <a:prstGeom prst="rect">
            <a:avLst/>
          </a:prstGeom>
          <a:noFill/>
        </p:spPr>
        <p:txBody>
          <a:bodyPr wrap="none" rtlCol="0">
            <a:spAutoFit/>
          </a:bodyPr>
          <a:lstStyle/>
          <a:p>
            <a:r>
              <a:rPr lang="en-US" smtClean="0"/>
              <a:t>A</a:t>
            </a:r>
            <a:endParaRPr lang="en-US"/>
          </a:p>
        </p:txBody>
      </p:sp>
      <p:pic>
        <p:nvPicPr>
          <p:cNvPr id="40" name="Picture 39" descr="img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0" y="2694192"/>
            <a:ext cx="1114894" cy="626429"/>
          </a:xfrm>
          <a:prstGeom prst="rect">
            <a:avLst/>
          </a:prstGeom>
        </p:spPr>
      </p:pic>
      <p:sp>
        <p:nvSpPr>
          <p:cNvPr id="41" name="TextBox 40"/>
          <p:cNvSpPr txBox="1"/>
          <p:nvPr/>
        </p:nvSpPr>
        <p:spPr>
          <a:xfrm>
            <a:off x="91585" y="2834869"/>
            <a:ext cx="327334" cy="369332"/>
          </a:xfrm>
          <a:prstGeom prst="rect">
            <a:avLst/>
          </a:prstGeom>
          <a:noFill/>
        </p:spPr>
        <p:txBody>
          <a:bodyPr wrap="none" rtlCol="0">
            <a:spAutoFit/>
          </a:bodyPr>
          <a:lstStyle/>
          <a:p>
            <a:r>
              <a:rPr lang="en-US" dirty="0"/>
              <a:t>D</a:t>
            </a:r>
          </a:p>
        </p:txBody>
      </p:sp>
      <p:sp>
        <p:nvSpPr>
          <p:cNvPr id="6" name="TextBox 5"/>
          <p:cNvSpPr txBox="1"/>
          <p:nvPr/>
        </p:nvSpPr>
        <p:spPr>
          <a:xfrm>
            <a:off x="80948" y="2235215"/>
            <a:ext cx="242374" cy="646331"/>
          </a:xfrm>
          <a:prstGeom prst="rect">
            <a:avLst/>
          </a:prstGeom>
          <a:noFill/>
        </p:spPr>
        <p:txBody>
          <a:bodyPr wrap="none" rtlCol="0">
            <a:spAutoFit/>
          </a:bodyPr>
          <a:lstStyle/>
          <a:p>
            <a:r>
              <a:rPr lang="en-US" dirty="0" smtClean="0"/>
              <a:t>.</a:t>
            </a:r>
          </a:p>
          <a:p>
            <a:r>
              <a:rPr lang="en-US" dirty="0" smtClean="0"/>
              <a:t>.</a:t>
            </a:r>
            <a:endParaRPr lang="en-US" dirty="0"/>
          </a:p>
        </p:txBody>
      </p:sp>
      <p:sp>
        <p:nvSpPr>
          <p:cNvPr id="7" name="Notched Right Arrow 6"/>
          <p:cNvSpPr/>
          <p:nvPr/>
        </p:nvSpPr>
        <p:spPr>
          <a:xfrm>
            <a:off x="1766728" y="2829291"/>
            <a:ext cx="740470" cy="485752"/>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 Brace 8"/>
          <p:cNvSpPr/>
          <p:nvPr/>
        </p:nvSpPr>
        <p:spPr>
          <a:xfrm>
            <a:off x="2581830" y="1954306"/>
            <a:ext cx="551526" cy="231289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4912662" y="878544"/>
            <a:ext cx="888385" cy="369332"/>
          </a:xfrm>
          <a:prstGeom prst="rect">
            <a:avLst/>
          </a:prstGeom>
          <a:noFill/>
        </p:spPr>
        <p:txBody>
          <a:bodyPr wrap="none" rtlCol="0">
            <a:spAutoFit/>
          </a:bodyPr>
          <a:lstStyle/>
          <a:p>
            <a:r>
              <a:rPr lang="en-US" smtClean="0"/>
              <a:t>Time -&gt;</a:t>
            </a:r>
            <a:endParaRPr lang="en-US"/>
          </a:p>
        </p:txBody>
      </p:sp>
      <p:sp>
        <p:nvSpPr>
          <p:cNvPr id="12" name="Rectangle 11"/>
          <p:cNvSpPr/>
          <p:nvPr/>
        </p:nvSpPr>
        <p:spPr>
          <a:xfrm>
            <a:off x="7626678" y="1678205"/>
            <a:ext cx="1693748" cy="30519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
            </a:r>
            <a:br>
              <a:rPr lang="en-US" dirty="0"/>
            </a:br>
            <a:endParaRPr lang="en-US" dirty="0"/>
          </a:p>
          <a:p>
            <a:pPr algn="ctr"/>
            <a:r>
              <a:rPr lang="en-US" dirty="0" smtClean="0"/>
              <a:t>Preprocess:</a:t>
            </a:r>
          </a:p>
          <a:p>
            <a:pPr algn="ctr"/>
            <a:r>
              <a:rPr lang="en-US" dirty="0" smtClean="0"/>
              <a:t>Filter/</a:t>
            </a:r>
          </a:p>
          <a:p>
            <a:pPr algn="ctr"/>
            <a:r>
              <a:rPr lang="en-US" dirty="0" smtClean="0"/>
              <a:t>Coevolution</a:t>
            </a:r>
          </a:p>
          <a:p>
            <a:pPr algn="ctr"/>
            <a:r>
              <a:rPr lang="en-US" dirty="0" smtClean="0"/>
              <a:t>Correlation</a:t>
            </a:r>
          </a:p>
          <a:p>
            <a:pPr algn="ctr"/>
            <a:r>
              <a:rPr lang="en-US" dirty="0" smtClean="0"/>
              <a:t>Mean, </a:t>
            </a:r>
            <a:r>
              <a:rPr lang="en-US" dirty="0" err="1" smtClean="0"/>
              <a:t>var</a:t>
            </a:r>
            <a:r>
              <a:rPr lang="en-US" dirty="0" smtClean="0"/>
              <a:t>, stats</a:t>
            </a:r>
          </a:p>
          <a:p>
            <a:pPr algn="ctr"/>
            <a:endParaRPr lang="en-US" dirty="0"/>
          </a:p>
          <a:p>
            <a:pPr algn="ctr"/>
            <a:r>
              <a:rPr lang="en-US" dirty="0" smtClean="0"/>
              <a:t>Windows of time</a:t>
            </a:r>
          </a:p>
          <a:p>
            <a:pPr algn="ctr"/>
            <a:endParaRPr lang="en-US" dirty="0"/>
          </a:p>
        </p:txBody>
      </p:sp>
      <p:cxnSp>
        <p:nvCxnSpPr>
          <p:cNvPr id="18" name="Straight Arrow Connector 17"/>
          <p:cNvCxnSpPr/>
          <p:nvPr/>
        </p:nvCxnSpPr>
        <p:spPr>
          <a:xfrm>
            <a:off x="6849041" y="3030711"/>
            <a:ext cx="55581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9708779" y="2998048"/>
            <a:ext cx="55581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10490240" y="2059232"/>
            <a:ext cx="1405449" cy="203132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endParaRPr lang="en-US" dirty="0" smtClean="0"/>
          </a:p>
          <a:p>
            <a:r>
              <a:rPr lang="en-US" dirty="0" smtClean="0"/>
              <a:t>If ML:</a:t>
            </a:r>
          </a:p>
          <a:p>
            <a:r>
              <a:rPr lang="en-US" dirty="0" smtClean="0"/>
              <a:t>Table of (X,Y)</a:t>
            </a:r>
          </a:p>
          <a:p>
            <a:r>
              <a:rPr lang="en-US" dirty="0" smtClean="0"/>
              <a:t>for</a:t>
            </a:r>
          </a:p>
          <a:p>
            <a:r>
              <a:rPr lang="en-US" dirty="0" smtClean="0"/>
              <a:t>Prediction</a:t>
            </a:r>
          </a:p>
          <a:p>
            <a:r>
              <a:rPr lang="en-US" dirty="0" smtClean="0"/>
              <a:t>Classification</a:t>
            </a:r>
          </a:p>
          <a:p>
            <a:endParaRPr lang="en-US" dirty="0"/>
          </a:p>
        </p:txBody>
      </p:sp>
      <p:sp>
        <p:nvSpPr>
          <p:cNvPr id="23" name="TextBox 22"/>
          <p:cNvSpPr txBox="1"/>
          <p:nvPr/>
        </p:nvSpPr>
        <p:spPr>
          <a:xfrm>
            <a:off x="3646577" y="5655223"/>
            <a:ext cx="2345001" cy="369332"/>
          </a:xfrm>
          <a:prstGeom prst="rect">
            <a:avLst/>
          </a:prstGeom>
          <a:noFill/>
        </p:spPr>
        <p:txBody>
          <a:bodyPr wrap="none" rtlCol="0">
            <a:spAutoFit/>
          </a:bodyPr>
          <a:lstStyle/>
          <a:p>
            <a:r>
              <a:rPr lang="en-US" dirty="0" smtClean="0"/>
              <a:t>Data </a:t>
            </a:r>
            <a:r>
              <a:rPr lang="en-US" smtClean="0"/>
              <a:t>Input and Storage</a:t>
            </a:r>
            <a:endParaRPr lang="en-US" dirty="0"/>
          </a:p>
        </p:txBody>
      </p:sp>
      <p:sp>
        <p:nvSpPr>
          <p:cNvPr id="25" name="TextBox 24"/>
          <p:cNvSpPr txBox="1"/>
          <p:nvPr/>
        </p:nvSpPr>
        <p:spPr>
          <a:xfrm>
            <a:off x="7859755" y="5640238"/>
            <a:ext cx="1492396" cy="369332"/>
          </a:xfrm>
          <a:prstGeom prst="rect">
            <a:avLst/>
          </a:prstGeom>
          <a:noFill/>
        </p:spPr>
        <p:txBody>
          <a:bodyPr wrap="none" rtlCol="0">
            <a:spAutoFit/>
          </a:bodyPr>
          <a:lstStyle/>
          <a:p>
            <a:r>
              <a:rPr lang="en-US" smtClean="0"/>
              <a:t>Preprocessing</a:t>
            </a:r>
            <a:endParaRPr lang="en-US"/>
          </a:p>
        </p:txBody>
      </p:sp>
      <p:sp>
        <p:nvSpPr>
          <p:cNvPr id="26" name="TextBox 25"/>
          <p:cNvSpPr txBox="1"/>
          <p:nvPr/>
        </p:nvSpPr>
        <p:spPr>
          <a:xfrm>
            <a:off x="10453832" y="5640238"/>
            <a:ext cx="1738168" cy="369332"/>
          </a:xfrm>
          <a:prstGeom prst="rect">
            <a:avLst/>
          </a:prstGeom>
          <a:noFill/>
        </p:spPr>
        <p:txBody>
          <a:bodyPr wrap="none" rtlCol="0">
            <a:spAutoFit/>
          </a:bodyPr>
          <a:lstStyle/>
          <a:p>
            <a:r>
              <a:rPr lang="en-US" smtClean="0"/>
              <a:t>ML for Decisions</a:t>
            </a:r>
            <a:endParaRPr lang="en-US"/>
          </a:p>
        </p:txBody>
      </p:sp>
      <p:sp>
        <p:nvSpPr>
          <p:cNvPr id="28" name="TextBox 27"/>
          <p:cNvSpPr txBox="1"/>
          <p:nvPr/>
        </p:nvSpPr>
        <p:spPr>
          <a:xfrm>
            <a:off x="9454664" y="2606642"/>
            <a:ext cx="992323" cy="369332"/>
          </a:xfrm>
          <a:prstGeom prst="rect">
            <a:avLst/>
          </a:prstGeom>
          <a:noFill/>
        </p:spPr>
        <p:txBody>
          <a:bodyPr wrap="none" rtlCol="0">
            <a:spAutoFit/>
          </a:bodyPr>
          <a:lstStyle/>
          <a:p>
            <a:r>
              <a:rPr lang="en-US" smtClean="0"/>
              <a:t>Features</a:t>
            </a:r>
            <a:endParaRPr lang="en-US"/>
          </a:p>
        </p:txBody>
      </p:sp>
    </p:spTree>
    <p:extLst>
      <p:ext uri="{BB962C8B-B14F-4D97-AF65-F5344CB8AC3E}">
        <p14:creationId xmlns:p14="http://schemas.microsoft.com/office/powerpoint/2010/main" val="7021069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5098</TotalTime>
  <Words>2822</Words>
  <Application>Microsoft Macintosh PowerPoint</Application>
  <PresentationFormat>Widescreen</PresentationFormat>
  <Paragraphs>964</Paragraphs>
  <Slides>68</Slides>
  <Notes>10</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68</vt:i4>
      </vt:variant>
    </vt:vector>
  </HeadingPairs>
  <TitlesOfParts>
    <vt:vector size="77" baseType="lpstr">
      <vt:lpstr>Arial Narrow</vt:lpstr>
      <vt:lpstr>Calibri</vt:lpstr>
      <vt:lpstr>Courier New</vt:lpstr>
      <vt:lpstr>Helvetica Neue Light</vt:lpstr>
      <vt:lpstr>Mangal</vt:lpstr>
      <vt:lpstr>ＭＳ Ｐゴシック</vt:lpstr>
      <vt:lpstr>Optima</vt:lpstr>
      <vt:lpstr>Arial</vt:lpstr>
      <vt:lpstr>Office Theme</vt:lpstr>
      <vt:lpstr>Data as a Signal Data X: A Course on Data, Signals, and Systems</vt:lpstr>
      <vt:lpstr>A High Level Framework </vt:lpstr>
      <vt:lpstr>Converting From Time Sequence Data to Features</vt:lpstr>
      <vt:lpstr>Converting From Time Sequence Data to Features</vt:lpstr>
      <vt:lpstr>Converting From Time Sequence Data to Features</vt:lpstr>
      <vt:lpstr>Converting From Time Sequence Data to Features</vt:lpstr>
      <vt:lpstr>Converting From Time Sequence Data to Features</vt:lpstr>
      <vt:lpstr>Approaches to the Data Sequences in Tables</vt:lpstr>
      <vt:lpstr>Approaches to the Data Sequences in Tables</vt:lpstr>
      <vt:lpstr>Data Sequence in Tables Example</vt:lpstr>
      <vt:lpstr>Data Sequence in Tables Example</vt:lpstr>
      <vt:lpstr>PowerPoint Presentation</vt:lpstr>
      <vt:lpstr>Correlation and Covariance</vt:lpstr>
      <vt:lpstr>Correlation and Covariance</vt:lpstr>
      <vt:lpstr>Covariance: Alternative Format</vt:lpstr>
      <vt:lpstr>Correlation Matrix</vt:lpstr>
      <vt:lpstr>Correlation Matrix</vt:lpstr>
      <vt:lpstr>Code Examples: Correlation of Rows with NumPy</vt:lpstr>
      <vt:lpstr>Correlation of Features  from Different Sources</vt:lpstr>
      <vt:lpstr>Pandas will create a correlation matrix with “columns”</vt:lpstr>
      <vt:lpstr>Properties of Correlation</vt:lpstr>
      <vt:lpstr>Properties of Correlation</vt:lpstr>
      <vt:lpstr>Properties of Correlation</vt:lpstr>
      <vt:lpstr>More Conversions from Real Time Data</vt:lpstr>
      <vt:lpstr>PowerPoint Presentation</vt:lpstr>
      <vt:lpstr>PowerPoint Presentation</vt:lpstr>
      <vt:lpstr>Simple things we can do with a sequence: Mean, Variance</vt:lpstr>
      <vt:lpstr>Simple things we can do with a sequence: Mean, Variance</vt:lpstr>
      <vt:lpstr>Moving Average of Sequence</vt:lpstr>
      <vt:lpstr>PowerPoint Presentation</vt:lpstr>
      <vt:lpstr>Another Way to Think about Moving Average</vt:lpstr>
      <vt:lpstr> Linear Time Invariant System</vt:lpstr>
      <vt:lpstr> Aside on Delta Functions</vt:lpstr>
      <vt:lpstr> Linear Time Invariant System</vt:lpstr>
      <vt:lpstr>Convolution is actually really simple, but powerful</vt:lpstr>
      <vt:lpstr>Another Convolution, different impulse response</vt:lpstr>
      <vt:lpstr>Code Example of Convolution</vt:lpstr>
      <vt:lpstr>Convolution: why we care</vt:lpstr>
      <vt:lpstr>Properties of Convolution</vt:lpstr>
      <vt:lpstr>PowerPoint Presentation</vt:lpstr>
      <vt:lpstr>PowerPoint Presentation</vt:lpstr>
      <vt:lpstr>PowerPoint Presentation</vt:lpstr>
      <vt:lpstr>FIR Code Example with Convolution</vt:lpstr>
      <vt:lpstr>Another LTI System</vt:lpstr>
      <vt:lpstr>Another LTI System:</vt:lpstr>
      <vt:lpstr>IIR Code Example with Convolution</vt:lpstr>
      <vt:lpstr>Example in Quant Finance</vt:lpstr>
      <vt:lpstr>PowerPoint Presentation</vt:lpstr>
      <vt:lpstr>What could stock FB be priced today?</vt:lpstr>
      <vt:lpstr>Example in Quant Finance: Limits of LTI Systems</vt:lpstr>
      <vt:lpstr>Example in Quant Finance: Training on the past</vt:lpstr>
      <vt:lpstr>Code Example and Homework</vt:lpstr>
      <vt:lpstr>Summary: Time Varying Data Signals to Features</vt:lpstr>
      <vt:lpstr>Data as a Signal Data X: A Course on Data, Signals, and Systems</vt:lpstr>
      <vt:lpstr>Outline for Data as a Signal Part II</vt:lpstr>
      <vt:lpstr>Part II: LTI and Data Signals to Features</vt:lpstr>
      <vt:lpstr>Fourier Transform The most famous of mathematical transfoms</vt:lpstr>
      <vt:lpstr>Fourier Transform</vt:lpstr>
      <vt:lpstr>In more detail</vt:lpstr>
      <vt:lpstr>In more detail</vt:lpstr>
      <vt:lpstr>Fourier Basics</vt:lpstr>
      <vt:lpstr>As written in virtually every book on Fourier or Systems..</vt:lpstr>
      <vt:lpstr>And of course, there is a famous link between  Fourier, LTI, and Convolution:</vt:lpstr>
      <vt:lpstr>So that’s all great, but what about data?</vt:lpstr>
      <vt:lpstr>So that’s all great, but what about data?</vt:lpstr>
      <vt:lpstr>But wait, that was discrete, and Fourier was continuous</vt:lpstr>
      <vt:lpstr>PowerPoint Presentation</vt:lpstr>
      <vt:lpstr>Code Examples</vt:lpstr>
    </vt:vector>
  </TitlesOfParts>
  <Company>UC Berkeley</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Ikhlaq Sidhu</dc:creator>
  <cp:lastModifiedBy>Microsoft Office User</cp:lastModifiedBy>
  <cp:revision>393</cp:revision>
  <cp:lastPrinted>2013-05-20T04:39:02Z</cp:lastPrinted>
  <dcterms:created xsi:type="dcterms:W3CDTF">2013-05-20T04:35:54Z</dcterms:created>
  <dcterms:modified xsi:type="dcterms:W3CDTF">2017-03-21T19:17:32Z</dcterms:modified>
</cp:coreProperties>
</file>